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285" r:id="rId4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85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n-US"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10447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359421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n-US"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84327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1657872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n-US"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85230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5" name="Marcador de fecha 4"/>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2148417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7" name="Marcador de fecha 6"/>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304814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ES"/>
          </a:p>
        </p:txBody>
      </p:sp>
      <p:sp>
        <p:nvSpPr>
          <p:cNvPr id="3" name="Marcador de fecha 2"/>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341637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393440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n-US"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298286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C16B8977-866B-504B-8DDE-2576A1ECC2EC}" type="datetimeFigureOut">
              <a:rPr lang="es-ES" smtClean="0"/>
              <a:t>21/09/23</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21663006-D4E0-6A47-8DCC-0D438976EEE6}" type="slidenum">
              <a:rPr lang="es-ES" smtClean="0"/>
              <a:t>‹Nr.›</a:t>
            </a:fld>
            <a:endParaRPr lang="es-ES" dirty="0"/>
          </a:p>
        </p:txBody>
      </p:sp>
    </p:spTree>
    <p:extLst>
      <p:ext uri="{BB962C8B-B14F-4D97-AF65-F5344CB8AC3E}">
        <p14:creationId xmlns:p14="http://schemas.microsoft.com/office/powerpoint/2010/main" val="2334058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B8977-866B-504B-8DDE-2576A1ECC2EC}" type="datetimeFigureOut">
              <a:rPr lang="es-ES" smtClean="0"/>
              <a:t>21/09/23</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63006-D4E0-6A47-8DCC-0D438976EEE6}" type="slidenum">
              <a:rPr lang="es-ES" smtClean="0"/>
              <a:t>‹Nr.›</a:t>
            </a:fld>
            <a:endParaRPr lang="es-ES" dirty="0"/>
          </a:p>
        </p:txBody>
      </p:sp>
    </p:spTree>
    <p:extLst>
      <p:ext uri="{BB962C8B-B14F-4D97-AF65-F5344CB8AC3E}">
        <p14:creationId xmlns:p14="http://schemas.microsoft.com/office/powerpoint/2010/main" val="1281022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4909" y="141119"/>
            <a:ext cx="8560007" cy="6716881"/>
          </a:xfrm>
        </p:spPr>
        <p:txBody>
          <a:bodyPr>
            <a:normAutofit/>
          </a:bodyPr>
          <a:lstStyle/>
          <a:p>
            <a:r>
              <a:rPr lang="es-ES_tradnl" b="1" dirty="0">
                <a:solidFill>
                  <a:schemeClr val="tx1"/>
                </a:solidFill>
              </a:rPr>
              <a:t>TEMPLO NUEVA VIDA DONNA TEXAS</a:t>
            </a:r>
            <a:endParaRPr lang="es-ES_tradnl" dirty="0">
              <a:solidFill>
                <a:schemeClr val="tx1"/>
              </a:solidFill>
            </a:endParaRPr>
          </a:p>
          <a:p>
            <a:r>
              <a:rPr lang="es-ES_tradnl" b="1" dirty="0">
                <a:solidFill>
                  <a:schemeClr val="tx1"/>
                </a:solidFill>
              </a:rPr>
              <a:t>MES DE SEPTIEMBRE 2023</a:t>
            </a:r>
            <a:endParaRPr lang="es-ES_tradnl" dirty="0">
              <a:solidFill>
                <a:schemeClr val="tx1"/>
              </a:solidFill>
            </a:endParaRPr>
          </a:p>
          <a:p>
            <a:r>
              <a:rPr lang="es-ES_tradnl" b="1" dirty="0" smtClean="0">
                <a:solidFill>
                  <a:schemeClr val="tx1"/>
                </a:solidFill>
              </a:rPr>
              <a:t>MINISTERIOS </a:t>
            </a:r>
            <a:r>
              <a:rPr lang="es-ES_tradnl" b="1" dirty="0">
                <a:solidFill>
                  <a:schemeClr val="tx1"/>
                </a:solidFill>
              </a:rPr>
              <a:t>DE EXCELENCIA</a:t>
            </a:r>
            <a:endParaRPr lang="es-ES_tradnl" dirty="0">
              <a:solidFill>
                <a:schemeClr val="tx1"/>
              </a:solidFill>
            </a:endParaRPr>
          </a:p>
          <a:p>
            <a:r>
              <a:rPr lang="es-ES_tradnl" sz="1400" dirty="0">
                <a:solidFill>
                  <a:schemeClr val="tx1"/>
                </a:solidFill>
              </a:rPr>
              <a:t> </a:t>
            </a:r>
          </a:p>
          <a:p>
            <a:r>
              <a:rPr lang="es-ES_tradnl" sz="3600" b="1" dirty="0">
                <a:solidFill>
                  <a:schemeClr val="tx1"/>
                </a:solidFill>
              </a:rPr>
              <a:t>VISION:</a:t>
            </a:r>
            <a:r>
              <a:rPr lang="es-ES_tradnl" sz="3600" dirty="0">
                <a:solidFill>
                  <a:schemeClr val="tx1"/>
                </a:solidFill>
              </a:rPr>
              <a:t> </a:t>
            </a:r>
            <a:r>
              <a:rPr lang="es-ES_tradnl" sz="3600" b="1" u="sng" dirty="0">
                <a:solidFill>
                  <a:schemeClr val="tx1"/>
                </a:solidFill>
              </a:rPr>
              <a:t>Para los Ministros</a:t>
            </a:r>
            <a:r>
              <a:rPr lang="es-ES_tradnl" sz="3600" dirty="0">
                <a:solidFill>
                  <a:schemeClr val="tx1"/>
                </a:solidFill>
              </a:rPr>
              <a:t> que tienen futuro de pastorear, y ser mas excelentes en lo que hacen, estoy pidiéndoles que estén presentes en todas las capacitaciones que vamos a estar efectuando cada mes , para que dominen como manejar los ministerios en la Iglesia local.</a:t>
            </a:r>
          </a:p>
          <a:p>
            <a:endParaRPr lang="es-ES" sz="3600" dirty="0">
              <a:solidFill>
                <a:schemeClr val="tx1"/>
              </a:solidFill>
            </a:endParaRPr>
          </a:p>
        </p:txBody>
      </p:sp>
    </p:spTree>
    <p:extLst>
      <p:ext uri="{BB962C8B-B14F-4D97-AF65-F5344CB8AC3E}">
        <p14:creationId xmlns:p14="http://schemas.microsoft.com/office/powerpoint/2010/main" val="4120282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23358"/>
            <a:ext cx="8229600" cy="5702806"/>
          </a:xfrm>
        </p:spPr>
        <p:txBody>
          <a:bodyPr>
            <a:normAutofit/>
          </a:bodyPr>
          <a:lstStyle/>
          <a:p>
            <a:r>
              <a:rPr lang="es-ES" sz="4400" dirty="0"/>
              <a:t>los músicos tocaron alabanzas de celebración y jubilo y yo salgo con un mensaje de profecía, al terminar para hacer llamamiento al altar, los músicos tocan coros de adoración, así que el pastor por un lado, los músicos por otro y el predicador por otro. </a:t>
            </a:r>
            <a:endParaRPr lang="es-ES_tradnl" sz="4400" dirty="0"/>
          </a:p>
          <a:p>
            <a:endParaRPr lang="es-ES" sz="4400" dirty="0"/>
          </a:p>
        </p:txBody>
      </p:sp>
    </p:spTree>
    <p:extLst>
      <p:ext uri="{BB962C8B-B14F-4D97-AF65-F5344CB8AC3E}">
        <p14:creationId xmlns:p14="http://schemas.microsoft.com/office/powerpoint/2010/main" val="2740923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35200"/>
            <a:ext cx="8229600" cy="6622800"/>
          </a:xfrm>
        </p:spPr>
        <p:txBody>
          <a:bodyPr>
            <a:normAutofit/>
          </a:bodyPr>
          <a:lstStyle/>
          <a:p>
            <a:r>
              <a:rPr lang="es-ES" sz="3600" dirty="0"/>
              <a:t>En otras iglesias, el sonido demasiado fuerte que no se escucha la voz de la congregación, cantantes que son muy buenos, cantando cantos de solistas y que la congregación los siga, otros mas de 30 minutos de pie a los visitantes  que no saben los coros y se ve que no están participando, así que es muy raro mirar a un pastor con un plan de liturgia y músicos con sentido común, que se conectan con la gente</a:t>
            </a:r>
            <a:r>
              <a:rPr lang="es-ES_tradnl" sz="3600" dirty="0" smtClean="0">
                <a:effectLst/>
              </a:rPr>
              <a:t> </a:t>
            </a:r>
            <a:endParaRPr lang="es-ES" sz="3600" dirty="0"/>
          </a:p>
        </p:txBody>
      </p:sp>
    </p:spTree>
    <p:extLst>
      <p:ext uri="{BB962C8B-B14F-4D97-AF65-F5344CB8AC3E}">
        <p14:creationId xmlns:p14="http://schemas.microsoft.com/office/powerpoint/2010/main" val="2862523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199" y="125440"/>
            <a:ext cx="8400683" cy="6000724"/>
          </a:xfrm>
        </p:spPr>
        <p:txBody>
          <a:bodyPr>
            <a:noAutofit/>
          </a:bodyPr>
          <a:lstStyle/>
          <a:p>
            <a:pPr marL="0" indent="0">
              <a:buNone/>
            </a:pPr>
            <a:r>
              <a:rPr lang="es-ES" sz="3600" dirty="0" smtClean="0"/>
              <a:t>Al </a:t>
            </a:r>
            <a:r>
              <a:rPr lang="es-ES" sz="3600" dirty="0"/>
              <a:t>pastor y a los directores de Adoración y Alabanza, por lo cual damos estas recomendaciones, que pueden ser de grande ayuda.  </a:t>
            </a:r>
            <a:endParaRPr lang="es-ES_tradnl" sz="3600" dirty="0"/>
          </a:p>
          <a:p>
            <a:pPr marL="0" indent="0">
              <a:buNone/>
            </a:pPr>
            <a:r>
              <a:rPr lang="es-ES" sz="3600" b="1" dirty="0"/>
              <a:t>QUE ES LITURGIA</a:t>
            </a:r>
            <a:endParaRPr lang="es-ES_tradnl" sz="3600" dirty="0"/>
          </a:p>
          <a:p>
            <a:pPr marL="0" indent="0">
              <a:buNone/>
            </a:pPr>
            <a:r>
              <a:rPr lang="es-ES" sz="3600" dirty="0" smtClean="0"/>
              <a:t>La </a:t>
            </a:r>
            <a:r>
              <a:rPr lang="es-ES" sz="3600" dirty="0"/>
              <a:t>palabra Liturgia viene del griego (</a:t>
            </a:r>
            <a:r>
              <a:rPr lang="es-ES" sz="3600" dirty="0" err="1"/>
              <a:t>leitourgia</a:t>
            </a:r>
            <a:r>
              <a:rPr lang="es-ES" sz="3600" dirty="0"/>
              <a:t>) y quiere decir servicio público, generalmente ofrecido por un individuo a la comunidad. Hoy se usa para </a:t>
            </a:r>
            <a:r>
              <a:rPr lang="es-ES" sz="3600" dirty="0" err="1"/>
              <a:t>desginar</a:t>
            </a:r>
            <a:r>
              <a:rPr lang="es-ES" sz="3600" dirty="0"/>
              <a:t> todo el conjunto de la oración pública de la Iglesia y de la celebración sacramental.</a:t>
            </a:r>
            <a:endParaRPr lang="es-ES_tradnl" sz="3600" dirty="0"/>
          </a:p>
          <a:p>
            <a:r>
              <a:rPr lang="es-ES" sz="3600" b="1" dirty="0"/>
              <a:t> </a:t>
            </a:r>
            <a:endParaRPr lang="es-ES_tradnl" sz="3600" dirty="0"/>
          </a:p>
          <a:p>
            <a:endParaRPr lang="es-ES" sz="3600" dirty="0"/>
          </a:p>
        </p:txBody>
      </p:sp>
    </p:spTree>
    <p:extLst>
      <p:ext uri="{BB962C8B-B14F-4D97-AF65-F5344CB8AC3E}">
        <p14:creationId xmlns:p14="http://schemas.microsoft.com/office/powerpoint/2010/main" val="1175695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80157"/>
            <a:ext cx="8229600" cy="6162203"/>
          </a:xfrm>
        </p:spPr>
        <p:txBody>
          <a:bodyPr>
            <a:noAutofit/>
          </a:bodyPr>
          <a:lstStyle/>
          <a:p>
            <a:r>
              <a:rPr lang="es-ES" sz="4000" b="1" dirty="0"/>
              <a:t>¿Quien Diseña la Liturgia para los cultos ?</a:t>
            </a:r>
            <a:endParaRPr lang="es-ES_tradnl" sz="4000" dirty="0"/>
          </a:p>
          <a:p>
            <a:r>
              <a:rPr lang="es-ES" sz="4000" b="1" dirty="0" smtClean="0"/>
              <a:t>¿ </a:t>
            </a:r>
            <a:r>
              <a:rPr lang="es-ES" sz="4000" b="1" dirty="0"/>
              <a:t>Cuales son las responsabilidades del Director de Sonido</a:t>
            </a:r>
            <a:r>
              <a:rPr lang="es-ES" sz="4000" b="1" dirty="0" smtClean="0"/>
              <a:t>?</a:t>
            </a:r>
            <a:endParaRPr lang="es-ES_tradnl" sz="4000" dirty="0"/>
          </a:p>
          <a:p>
            <a:r>
              <a:rPr lang="es-ES" sz="4000" b="1" dirty="0"/>
              <a:t>¿ Cuales son las responsabilidades de </a:t>
            </a:r>
            <a:r>
              <a:rPr lang="es-ES" sz="4000" b="1" dirty="0" err="1"/>
              <a:t>Tecnologia</a:t>
            </a:r>
            <a:r>
              <a:rPr lang="es-ES" sz="4000" b="1" dirty="0"/>
              <a:t> </a:t>
            </a:r>
            <a:r>
              <a:rPr lang="es-ES" sz="4000" b="1" dirty="0" smtClean="0"/>
              <a:t>?</a:t>
            </a:r>
            <a:endParaRPr lang="es-ES_tradnl" sz="4000" dirty="0"/>
          </a:p>
          <a:p>
            <a:r>
              <a:rPr lang="es-ES" sz="4000" b="1" dirty="0"/>
              <a:t>¿ Cuales son las responsabilidades de los Directores de A/A</a:t>
            </a:r>
            <a:endParaRPr lang="es-ES_tradnl" sz="4000" dirty="0"/>
          </a:p>
          <a:p>
            <a:pPr marL="0" indent="0">
              <a:buNone/>
            </a:pPr>
            <a:endParaRPr lang="es-ES_tradnl" sz="4000" dirty="0"/>
          </a:p>
          <a:p>
            <a:endParaRPr lang="es-ES" sz="4000" dirty="0"/>
          </a:p>
        </p:txBody>
      </p:sp>
    </p:spTree>
    <p:extLst>
      <p:ext uri="{BB962C8B-B14F-4D97-AF65-F5344CB8AC3E}">
        <p14:creationId xmlns:p14="http://schemas.microsoft.com/office/powerpoint/2010/main" val="4076804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783995"/>
            <a:ext cx="8229600" cy="5812565"/>
          </a:xfrm>
        </p:spPr>
        <p:txBody>
          <a:bodyPr>
            <a:normAutofit/>
          </a:bodyPr>
          <a:lstStyle/>
          <a:p>
            <a:pPr marL="0" indent="0">
              <a:buNone/>
            </a:pPr>
            <a:r>
              <a:rPr lang="es-ES" sz="4000" b="1" dirty="0"/>
              <a:t>¿Cuáles son las responsabilidades de cada participante en cada ministerio favor de hacer una descripción de trabajo por escrito</a:t>
            </a:r>
            <a:r>
              <a:rPr lang="es-ES" sz="4000" b="1" dirty="0" smtClean="0"/>
              <a:t>.</a:t>
            </a:r>
            <a:endParaRPr lang="es-ES_tradnl" sz="4000" dirty="0"/>
          </a:p>
          <a:p>
            <a:pPr marL="0" indent="0">
              <a:buNone/>
            </a:pPr>
            <a:r>
              <a:rPr lang="es-ES" sz="4000" b="1" dirty="0"/>
              <a:t>¿ Cuales son las responsabilidades de los M/C y  predicadores?</a:t>
            </a:r>
            <a:endParaRPr lang="es-ES_tradnl" sz="4000" dirty="0"/>
          </a:p>
          <a:p>
            <a:pPr marL="0" indent="0">
              <a:buNone/>
            </a:pPr>
            <a:r>
              <a:rPr lang="es-ES" sz="4000" b="1" dirty="0"/>
              <a:t> </a:t>
            </a:r>
            <a:endParaRPr lang="es-ES_tradnl" sz="4000" dirty="0"/>
          </a:p>
          <a:p>
            <a:pPr marL="0" indent="0">
              <a:buNone/>
            </a:pPr>
            <a:endParaRPr lang="es-ES" dirty="0"/>
          </a:p>
        </p:txBody>
      </p:sp>
    </p:spTree>
    <p:extLst>
      <p:ext uri="{BB962C8B-B14F-4D97-AF65-F5344CB8AC3E}">
        <p14:creationId xmlns:p14="http://schemas.microsoft.com/office/powerpoint/2010/main" val="2429840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19519"/>
            <a:ext cx="8229600" cy="6475801"/>
          </a:xfrm>
        </p:spPr>
        <p:txBody>
          <a:bodyPr>
            <a:normAutofit lnSpcReduction="10000"/>
          </a:bodyPr>
          <a:lstStyle/>
          <a:p>
            <a:pPr marL="0" indent="0">
              <a:buNone/>
            </a:pPr>
            <a:r>
              <a:rPr lang="es-ES" sz="4300" b="1" dirty="0"/>
              <a:t>CAPÍTULO 1  EL MINISTERIO DE ADORACION Y ALABANZA</a:t>
            </a:r>
            <a:endParaRPr lang="es-ES_tradnl" sz="4300" dirty="0"/>
          </a:p>
          <a:p>
            <a:pPr marL="0" indent="0">
              <a:buNone/>
            </a:pPr>
            <a:r>
              <a:rPr lang="es-ES" sz="4300" b="1" dirty="0"/>
              <a:t> </a:t>
            </a:r>
            <a:endParaRPr lang="es-ES_tradnl" sz="4300" dirty="0"/>
          </a:p>
          <a:p>
            <a:pPr marL="0" indent="0">
              <a:buNone/>
            </a:pPr>
            <a:r>
              <a:rPr lang="es-ES" sz="4300" b="1" dirty="0"/>
              <a:t> Procesos para introducir nuevas alabanzas</a:t>
            </a:r>
            <a:r>
              <a:rPr lang="es-ES" sz="4300" dirty="0"/>
              <a:t> Salmo96:1</a:t>
            </a:r>
            <a:endParaRPr lang="es-ES_tradnl" sz="4300" dirty="0"/>
          </a:p>
          <a:p>
            <a:pPr marL="0" indent="0">
              <a:buNone/>
            </a:pPr>
            <a:r>
              <a:rPr lang="es-ES" sz="4300" b="1" dirty="0"/>
              <a:t> </a:t>
            </a:r>
            <a:endParaRPr lang="es-ES_tradnl" sz="4300" dirty="0"/>
          </a:p>
          <a:p>
            <a:pPr marL="0" indent="0">
              <a:buNone/>
            </a:pPr>
            <a:r>
              <a:rPr lang="es-ES" sz="4300" dirty="0"/>
              <a:t>“¡Cantad a Jehovah cántico nuevo! ¡Cantad a Jehovah, toda la tierra!” </a:t>
            </a:r>
            <a:endParaRPr lang="es-ES_tradnl" sz="4300" dirty="0"/>
          </a:p>
          <a:p>
            <a:pPr marL="0" indent="0">
              <a:buNone/>
            </a:pPr>
            <a:r>
              <a:rPr lang="es-ES" sz="4300" b="1" dirty="0"/>
              <a:t> </a:t>
            </a:r>
            <a:endParaRPr lang="es-ES_tradnl" sz="4300" dirty="0"/>
          </a:p>
          <a:p>
            <a:endParaRPr lang="es-ES" dirty="0"/>
          </a:p>
        </p:txBody>
      </p:sp>
    </p:spTree>
    <p:extLst>
      <p:ext uri="{BB962C8B-B14F-4D97-AF65-F5344CB8AC3E}">
        <p14:creationId xmlns:p14="http://schemas.microsoft.com/office/powerpoint/2010/main" val="2598553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35200"/>
            <a:ext cx="8229600" cy="5890964"/>
          </a:xfrm>
        </p:spPr>
        <p:txBody>
          <a:bodyPr>
            <a:noAutofit/>
          </a:bodyPr>
          <a:lstStyle/>
          <a:p>
            <a:pPr marL="0" indent="0">
              <a:buNone/>
            </a:pPr>
            <a:r>
              <a:rPr lang="es-ES" sz="4000" b="1" dirty="0"/>
              <a:t>¿Por qué himnos nuevos?</a:t>
            </a:r>
            <a:endParaRPr lang="es-ES_tradnl" sz="4000" dirty="0"/>
          </a:p>
          <a:p>
            <a:pPr marL="0" indent="0">
              <a:buNone/>
            </a:pPr>
            <a:r>
              <a:rPr lang="es-ES" sz="4000" i="1" dirty="0"/>
              <a:t>Los himnos nuevos animan a la congregación a participar en la alabanza </a:t>
            </a:r>
            <a:r>
              <a:rPr lang="es-ES" sz="4000" i="1" dirty="0" smtClean="0"/>
              <a:t>con mayor </a:t>
            </a:r>
            <a:r>
              <a:rPr lang="es-ES" sz="4000" i="1" dirty="0"/>
              <a:t>interés. </a:t>
            </a:r>
            <a:r>
              <a:rPr lang="es-ES" sz="4000" dirty="0"/>
              <a:t>El mero hecho de ser nuevo ayuda a romper lo rutinario y contribuye para que el mensaje del himno penetre al corazón de los fieles con mayor facilidad.</a:t>
            </a:r>
            <a:endParaRPr lang="es-ES_tradnl" sz="4000" dirty="0"/>
          </a:p>
          <a:p>
            <a:pPr marL="0" indent="0">
              <a:buNone/>
            </a:pPr>
            <a:endParaRPr lang="es-ES" sz="4000" dirty="0"/>
          </a:p>
        </p:txBody>
      </p:sp>
    </p:spTree>
    <p:extLst>
      <p:ext uri="{BB962C8B-B14F-4D97-AF65-F5344CB8AC3E}">
        <p14:creationId xmlns:p14="http://schemas.microsoft.com/office/powerpoint/2010/main" val="1517435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25440"/>
            <a:ext cx="8229600" cy="6000724"/>
          </a:xfrm>
        </p:spPr>
        <p:txBody>
          <a:bodyPr>
            <a:normAutofit/>
          </a:bodyPr>
          <a:lstStyle/>
          <a:p>
            <a:pPr marL="0" indent="0">
              <a:buNone/>
            </a:pPr>
            <a:r>
              <a:rPr lang="es-ES" sz="3600" b="1" dirty="0"/>
              <a:t>Procedimiento para enseñar un himno nuevo:</a:t>
            </a:r>
            <a:endParaRPr lang="es-ES_tradnl" sz="3600" dirty="0"/>
          </a:p>
          <a:p>
            <a:pPr marL="0" indent="0">
              <a:buNone/>
            </a:pPr>
            <a:r>
              <a:rPr lang="es-ES" sz="3600" dirty="0"/>
              <a:t>•Usarlo como preludio.</a:t>
            </a:r>
            <a:endParaRPr lang="es-ES_tradnl" sz="3600" dirty="0"/>
          </a:p>
          <a:p>
            <a:pPr marL="0" indent="0">
              <a:buNone/>
            </a:pPr>
            <a:r>
              <a:rPr lang="es-ES" sz="3600" dirty="0"/>
              <a:t>•Usarlo como ofertorio.</a:t>
            </a:r>
            <a:endParaRPr lang="es-ES_tradnl" sz="3600" dirty="0"/>
          </a:p>
          <a:p>
            <a:pPr marL="0" indent="0">
              <a:buNone/>
            </a:pPr>
            <a:r>
              <a:rPr lang="es-ES" sz="3600" dirty="0"/>
              <a:t>•Usarlo como </a:t>
            </a:r>
            <a:r>
              <a:rPr lang="es-ES" sz="3600" dirty="0" err="1"/>
              <a:t>postludio</a:t>
            </a:r>
            <a:r>
              <a:rPr lang="es-ES" sz="3600" dirty="0"/>
              <a:t>..</a:t>
            </a:r>
            <a:endParaRPr lang="es-ES_tradnl" sz="3600" dirty="0"/>
          </a:p>
          <a:p>
            <a:pPr marL="0" indent="0">
              <a:buNone/>
            </a:pPr>
            <a:r>
              <a:rPr lang="es-ES" sz="3600" dirty="0"/>
              <a:t>•Usarlo como solo, dúo, trío, cuarteto u otro conjunto vocal e instrumental</a:t>
            </a:r>
            <a:endParaRPr lang="es-ES_tradnl" sz="3600" dirty="0"/>
          </a:p>
          <a:p>
            <a:pPr marL="0" indent="0">
              <a:buNone/>
            </a:pPr>
            <a:r>
              <a:rPr lang="es-ES" sz="3600" dirty="0"/>
              <a:t>•Usarlo que el departamento de </a:t>
            </a:r>
            <a:r>
              <a:rPr lang="es-ES" sz="3600" dirty="0" err="1"/>
              <a:t>jovenes</a:t>
            </a:r>
            <a:r>
              <a:rPr lang="es-ES" sz="3600" dirty="0"/>
              <a:t> o niños lo canten</a:t>
            </a:r>
            <a:endParaRPr lang="es-ES_tradnl" sz="3600" dirty="0"/>
          </a:p>
          <a:p>
            <a:pPr marL="0" indent="0">
              <a:buNone/>
            </a:pPr>
            <a:endParaRPr lang="es-ES" sz="3600" dirty="0"/>
          </a:p>
        </p:txBody>
      </p:sp>
    </p:spTree>
    <p:extLst>
      <p:ext uri="{BB962C8B-B14F-4D97-AF65-F5344CB8AC3E}">
        <p14:creationId xmlns:p14="http://schemas.microsoft.com/office/powerpoint/2010/main" val="199670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799674"/>
            <a:ext cx="8229600" cy="5785887"/>
          </a:xfrm>
        </p:spPr>
        <p:txBody>
          <a:bodyPr>
            <a:normAutofit/>
          </a:bodyPr>
          <a:lstStyle/>
          <a:p>
            <a:pPr marL="0" indent="0">
              <a:buNone/>
            </a:pPr>
            <a:r>
              <a:rPr lang="es-ES" sz="4400" b="1" dirty="0"/>
              <a:t>Por lo menos pueden escoger un canto o coro nuevo que este teniendo popularidad dentro de el ambiente pentecostal, ya sea para ser cantado congregacional o individual  una vez cada dos meses</a:t>
            </a:r>
            <a:endParaRPr lang="es-ES_tradnl" sz="4400" dirty="0"/>
          </a:p>
          <a:p>
            <a:pPr marL="0" indent="0">
              <a:buNone/>
            </a:pPr>
            <a:r>
              <a:rPr lang="es-ES" sz="4400" b="1" dirty="0"/>
              <a:t> </a:t>
            </a:r>
            <a:endParaRPr lang="es-ES_tradnl" sz="4400" dirty="0"/>
          </a:p>
          <a:p>
            <a:endParaRPr lang="es-ES" dirty="0"/>
          </a:p>
        </p:txBody>
      </p:sp>
    </p:spTree>
    <p:extLst>
      <p:ext uri="{BB962C8B-B14F-4D97-AF65-F5344CB8AC3E}">
        <p14:creationId xmlns:p14="http://schemas.microsoft.com/office/powerpoint/2010/main" val="1422112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09760"/>
            <a:ext cx="8229600" cy="6748240"/>
          </a:xfrm>
        </p:spPr>
        <p:txBody>
          <a:bodyPr>
            <a:normAutofit/>
          </a:bodyPr>
          <a:lstStyle/>
          <a:p>
            <a:pPr marL="0" indent="0">
              <a:buNone/>
            </a:pPr>
            <a:r>
              <a:rPr lang="es-ES" sz="3600" b="1" dirty="0"/>
              <a:t>LAS PARTICIPACIONES DE LOS GRUPOS DE ADORACION Y </a:t>
            </a:r>
            <a:r>
              <a:rPr lang="es-ES" sz="3600" b="1" dirty="0" smtClean="0"/>
              <a:t>ALABANZA</a:t>
            </a:r>
            <a:endParaRPr lang="es-ES_tradnl" sz="3600" dirty="0"/>
          </a:p>
          <a:p>
            <a:pPr marL="0" indent="0">
              <a:buNone/>
            </a:pPr>
            <a:r>
              <a:rPr lang="es-ES" sz="3600" b="1" dirty="0"/>
              <a:t>RECOMENDACIONES PRACTICAS </a:t>
            </a:r>
            <a:endParaRPr lang="es-ES_tradnl" sz="3600" dirty="0"/>
          </a:p>
          <a:p>
            <a:pPr marL="0" indent="0">
              <a:buNone/>
            </a:pPr>
            <a:r>
              <a:rPr lang="es-ES" sz="3600" dirty="0"/>
              <a:t>1. Archive todos los coros y cantos por diferentes temas  con los tonos de cada uno</a:t>
            </a:r>
            <a:endParaRPr lang="es-ES_tradnl" sz="3600" dirty="0"/>
          </a:p>
          <a:p>
            <a:pPr marL="0" indent="0">
              <a:buNone/>
            </a:pPr>
            <a:r>
              <a:rPr lang="es-ES" sz="3600" dirty="0"/>
              <a:t>2. Evite estar practicando los coros y cantos que ya todos los saben </a:t>
            </a:r>
            <a:endParaRPr lang="es-ES_tradnl" sz="3600" dirty="0"/>
          </a:p>
          <a:p>
            <a:pPr marL="0" indent="0">
              <a:buNone/>
            </a:pPr>
            <a:r>
              <a:rPr lang="es-ES" sz="3600" dirty="0"/>
              <a:t>3. Maneje bien las practicas y evite el activismo del grupo</a:t>
            </a:r>
            <a:endParaRPr lang="es-ES_tradnl" sz="3600" dirty="0"/>
          </a:p>
          <a:p>
            <a:pPr marL="0" indent="0">
              <a:buNone/>
            </a:pPr>
            <a:endParaRPr lang="es-ES" sz="3600" dirty="0"/>
          </a:p>
        </p:txBody>
      </p:sp>
    </p:spTree>
    <p:extLst>
      <p:ext uri="{BB962C8B-B14F-4D97-AF65-F5344CB8AC3E}">
        <p14:creationId xmlns:p14="http://schemas.microsoft.com/office/powerpoint/2010/main" val="42385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60313"/>
            <a:ext cx="8229600" cy="5550688"/>
          </a:xfrm>
        </p:spPr>
        <p:txBody>
          <a:bodyPr>
            <a:normAutofit/>
          </a:bodyPr>
          <a:lstStyle/>
          <a:p>
            <a:pPr algn="ctr"/>
            <a:r>
              <a:rPr lang="es-ES_tradnl" sz="4000" b="1" dirty="0"/>
              <a:t>PARA LOS DIRECTORES Y SERVIDORES DE CADA MINISTERIO</a:t>
            </a:r>
            <a:endParaRPr lang="es-ES_tradnl" sz="4000" dirty="0"/>
          </a:p>
          <a:p>
            <a:pPr algn="ctr"/>
            <a:r>
              <a:rPr lang="es-ES_tradnl" sz="4000" dirty="0"/>
              <a:t>Estoy pidiéndoles que este presentes </a:t>
            </a:r>
            <a:r>
              <a:rPr lang="es-ES_tradnl" sz="4000" b="1" u="sng" dirty="0"/>
              <a:t>una ves al mes</a:t>
            </a:r>
            <a:r>
              <a:rPr lang="es-ES_tradnl" sz="4000" dirty="0"/>
              <a:t>, cada año  para perfeccionar lo que estamos haciendo, y tener mas creatividad y aprovechar sus talentos y dones.</a:t>
            </a:r>
          </a:p>
          <a:p>
            <a:pPr algn="ctr"/>
            <a:endParaRPr lang="es-ES" sz="4000" dirty="0"/>
          </a:p>
        </p:txBody>
      </p:sp>
    </p:spTree>
    <p:extLst>
      <p:ext uri="{BB962C8B-B14F-4D97-AF65-F5344CB8AC3E}">
        <p14:creationId xmlns:p14="http://schemas.microsoft.com/office/powerpoint/2010/main" val="3181782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72480"/>
            <a:ext cx="8229600" cy="5953684"/>
          </a:xfrm>
        </p:spPr>
        <p:txBody>
          <a:bodyPr>
            <a:noAutofit/>
          </a:bodyPr>
          <a:lstStyle/>
          <a:p>
            <a:pPr marL="0" indent="0">
              <a:buNone/>
            </a:pPr>
            <a:r>
              <a:rPr lang="es-ES" sz="4000" dirty="0"/>
              <a:t>4. Elegir un comité de adoración.</a:t>
            </a:r>
            <a:endParaRPr lang="es-ES_tradnl" sz="4000" dirty="0"/>
          </a:p>
          <a:p>
            <a:pPr marL="0" indent="0">
              <a:buNone/>
            </a:pPr>
            <a:r>
              <a:rPr lang="es-ES" sz="4000" dirty="0"/>
              <a:t>5. Orientar al comité de adoración en cuanto a sus responsabilidades.</a:t>
            </a:r>
            <a:endParaRPr lang="es-ES_tradnl" sz="4000" dirty="0"/>
          </a:p>
          <a:p>
            <a:pPr marL="0" indent="0">
              <a:buNone/>
            </a:pPr>
            <a:r>
              <a:rPr lang="es-ES" sz="4000" dirty="0"/>
              <a:t>6. Tomar en cuenta los temas mensuales del </a:t>
            </a:r>
            <a:r>
              <a:rPr lang="es-ES" sz="4000" dirty="0" err="1"/>
              <a:t>Boletin</a:t>
            </a:r>
            <a:endParaRPr lang="es-ES_tradnl" sz="4000" dirty="0"/>
          </a:p>
          <a:p>
            <a:pPr marL="0" indent="0">
              <a:buNone/>
            </a:pPr>
            <a:endParaRPr lang="es-ES" sz="4000" dirty="0"/>
          </a:p>
        </p:txBody>
      </p:sp>
    </p:spTree>
    <p:extLst>
      <p:ext uri="{BB962C8B-B14F-4D97-AF65-F5344CB8AC3E}">
        <p14:creationId xmlns:p14="http://schemas.microsoft.com/office/powerpoint/2010/main" val="1832036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19520"/>
            <a:ext cx="8229600" cy="6350362"/>
          </a:xfrm>
        </p:spPr>
        <p:txBody>
          <a:bodyPr>
            <a:normAutofit/>
          </a:bodyPr>
          <a:lstStyle/>
          <a:p>
            <a:pPr marL="0" indent="0">
              <a:buNone/>
            </a:pPr>
            <a:r>
              <a:rPr lang="es-ES" sz="4000" dirty="0" smtClean="0"/>
              <a:t>7. El director según el archivo debe extraer los coros y cantos junto con el pastor o el M/C para que estén en sintonía con la logística</a:t>
            </a:r>
            <a:endParaRPr lang="es-ES_tradnl" sz="4000" dirty="0" smtClean="0"/>
          </a:p>
          <a:p>
            <a:pPr marL="0" indent="0">
              <a:buNone/>
            </a:pPr>
            <a:endParaRPr lang="es-ES" sz="4000" dirty="0" smtClean="0"/>
          </a:p>
          <a:p>
            <a:pPr marL="0" indent="0">
              <a:buNone/>
            </a:pPr>
            <a:r>
              <a:rPr lang="es-ES" sz="4000" dirty="0" smtClean="0"/>
              <a:t>8</a:t>
            </a:r>
            <a:r>
              <a:rPr lang="es-ES" sz="4000" dirty="0"/>
              <a:t>. Someter los coros y cantos por lo menos un dia antes al Director de </a:t>
            </a:r>
            <a:r>
              <a:rPr lang="es-ES" sz="4000" dirty="0" err="1"/>
              <a:t>Tecnologia</a:t>
            </a:r>
            <a:r>
              <a:rPr lang="es-ES" sz="4000" dirty="0"/>
              <a:t> </a:t>
            </a:r>
            <a:endParaRPr lang="es-ES_tradnl" sz="4000" dirty="0"/>
          </a:p>
          <a:p>
            <a:pPr marL="0" indent="0">
              <a:buNone/>
            </a:pPr>
            <a:endParaRPr lang="es-ES" sz="4000" dirty="0"/>
          </a:p>
        </p:txBody>
      </p:sp>
    </p:spTree>
    <p:extLst>
      <p:ext uri="{BB962C8B-B14F-4D97-AF65-F5344CB8AC3E}">
        <p14:creationId xmlns:p14="http://schemas.microsoft.com/office/powerpoint/2010/main" val="3324966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19519"/>
            <a:ext cx="8229600" cy="6522841"/>
          </a:xfrm>
        </p:spPr>
        <p:txBody>
          <a:bodyPr>
            <a:normAutofit/>
          </a:bodyPr>
          <a:lstStyle/>
          <a:p>
            <a:pPr marL="0" indent="0">
              <a:buNone/>
            </a:pPr>
            <a:r>
              <a:rPr lang="es-ES" b="1" dirty="0"/>
              <a:t>CAPÍTULO 2 PARTICIPANTES EN LA </a:t>
            </a:r>
            <a:r>
              <a:rPr lang="es-ES" b="1" dirty="0" smtClean="0"/>
              <a:t>ADORACIÓN</a:t>
            </a:r>
            <a:endParaRPr lang="es-ES_tradnl" dirty="0"/>
          </a:p>
          <a:p>
            <a:pPr marL="0" indent="0">
              <a:buNone/>
            </a:pPr>
            <a:r>
              <a:rPr lang="es-ES" b="1" dirty="0"/>
              <a:t>DIRECTOR DEL CULTO O M/C </a:t>
            </a:r>
            <a:endParaRPr lang="es-ES_tradnl" dirty="0"/>
          </a:p>
          <a:p>
            <a:pPr marL="0" indent="0">
              <a:buNone/>
            </a:pPr>
            <a:r>
              <a:rPr lang="es-ES" dirty="0"/>
              <a:t>… el que preside, con diligencia … </a:t>
            </a:r>
            <a:r>
              <a:rPr lang="es-ES_tradnl" dirty="0"/>
              <a:t>Romanos 12:</a:t>
            </a:r>
            <a:r>
              <a:rPr lang="es-ES_tradnl" dirty="0" smtClean="0"/>
              <a:t>8</a:t>
            </a:r>
            <a:r>
              <a:rPr lang="es-ES" dirty="0"/>
              <a:t> </a:t>
            </a:r>
            <a:endParaRPr lang="es-ES_tradnl" dirty="0"/>
          </a:p>
          <a:p>
            <a:pPr marL="0" indent="0">
              <a:buNone/>
            </a:pPr>
            <a:r>
              <a:rPr lang="es-ES" b="1" dirty="0"/>
              <a:t>Presentación personal</a:t>
            </a:r>
            <a:endParaRPr lang="es-ES_tradnl" dirty="0"/>
          </a:p>
          <a:p>
            <a:pPr marL="0" indent="0">
              <a:buNone/>
            </a:pPr>
            <a:r>
              <a:rPr lang="es-ES" sz="3600" dirty="0"/>
              <a:t>El respeto a la congregación y el respeto por ser el instrumento en las manos </a:t>
            </a:r>
            <a:r>
              <a:rPr lang="es-ES" sz="3600" dirty="0" smtClean="0"/>
              <a:t>de Dios </a:t>
            </a:r>
            <a:r>
              <a:rPr lang="es-ES" sz="3600" dirty="0"/>
              <a:t>en el culto obliga al director a vestir en forma discreta, respetuosa y digna. </a:t>
            </a:r>
            <a:endParaRPr lang="es-ES_tradnl" sz="3600" dirty="0"/>
          </a:p>
          <a:p>
            <a:pPr marL="0" indent="0">
              <a:buNone/>
            </a:pPr>
            <a:r>
              <a:rPr lang="es-ES" sz="3600" dirty="0"/>
              <a:t>Deben evitarse en el vestuario las prendas u objetos que distraigan al publico</a:t>
            </a:r>
            <a:endParaRPr lang="es-ES_tradnl" sz="3600" dirty="0"/>
          </a:p>
          <a:p>
            <a:pPr marL="0" indent="0">
              <a:buNone/>
            </a:pPr>
            <a:r>
              <a:rPr lang="es-ES" sz="3600" b="1" dirty="0"/>
              <a:t> </a:t>
            </a:r>
            <a:endParaRPr lang="es-ES_tradnl" sz="3600" dirty="0"/>
          </a:p>
          <a:p>
            <a:pPr marL="0" indent="0">
              <a:buNone/>
            </a:pPr>
            <a:endParaRPr lang="es-ES" dirty="0"/>
          </a:p>
        </p:txBody>
      </p:sp>
    </p:spTree>
    <p:extLst>
      <p:ext uri="{BB962C8B-B14F-4D97-AF65-F5344CB8AC3E}">
        <p14:creationId xmlns:p14="http://schemas.microsoft.com/office/powerpoint/2010/main" val="451299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50880"/>
            <a:ext cx="8229600" cy="6209242"/>
          </a:xfrm>
        </p:spPr>
        <p:txBody>
          <a:bodyPr>
            <a:normAutofit/>
          </a:bodyPr>
          <a:lstStyle/>
          <a:p>
            <a:pPr marL="0" indent="0">
              <a:buNone/>
            </a:pPr>
            <a:r>
              <a:rPr lang="es-ES" sz="4000" b="1" dirty="0"/>
              <a:t>Preparación</a:t>
            </a:r>
            <a:endParaRPr lang="es-ES_tradnl" sz="4000" dirty="0"/>
          </a:p>
          <a:p>
            <a:pPr marL="0" indent="0">
              <a:buNone/>
            </a:pPr>
            <a:r>
              <a:rPr lang="es-ES" sz="4000" dirty="0"/>
              <a:t>Teniendo bajo su responsabilidad el bienestar espiritual del culto, el director no deberá subir al púlpito si antes no ha subido a la presencia del Señor para recibir de él la sabiduría y fuerza necesarias a fin de que su trabajo sea siempre lo mejor. Dios merece siempre lo mejor.</a:t>
            </a:r>
            <a:endParaRPr lang="es-ES_tradnl" sz="4000" dirty="0"/>
          </a:p>
          <a:p>
            <a:endParaRPr lang="es-ES" sz="4000" dirty="0"/>
          </a:p>
        </p:txBody>
      </p:sp>
    </p:spTree>
    <p:extLst>
      <p:ext uri="{BB962C8B-B14F-4D97-AF65-F5344CB8AC3E}">
        <p14:creationId xmlns:p14="http://schemas.microsoft.com/office/powerpoint/2010/main" val="2432984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44958"/>
            <a:ext cx="8229600" cy="5781205"/>
          </a:xfrm>
        </p:spPr>
        <p:txBody>
          <a:bodyPr>
            <a:normAutofit/>
          </a:bodyPr>
          <a:lstStyle/>
          <a:p>
            <a:r>
              <a:rPr lang="es-ES" sz="3600" dirty="0"/>
              <a:t>El </a:t>
            </a:r>
            <a:r>
              <a:rPr lang="es-ES" sz="3600" dirty="0" smtClean="0"/>
              <a:t>M/C </a:t>
            </a:r>
            <a:r>
              <a:rPr lang="es-ES" sz="3600" dirty="0"/>
              <a:t>debe ser de los primeros en estar presentes en el templo, a fin de constatar que </a:t>
            </a:r>
            <a:r>
              <a:rPr lang="es-ES" sz="3600" i="1" dirty="0"/>
              <a:t>todos los elementos necesarios </a:t>
            </a:r>
            <a:r>
              <a:rPr lang="es-ES" sz="3600" dirty="0"/>
              <a:t>para el culto están debidamente ubicados. </a:t>
            </a:r>
            <a:endParaRPr lang="es-ES_tradnl" sz="3600" dirty="0"/>
          </a:p>
          <a:p>
            <a:r>
              <a:rPr lang="es-ES" sz="3600" dirty="0"/>
              <a:t>Es de pésimo agrado ver que el culto empieza, se anuncia el himno </a:t>
            </a:r>
            <a:r>
              <a:rPr lang="es-ES" sz="3600" dirty="0" smtClean="0"/>
              <a:t>a</a:t>
            </a:r>
            <a:r>
              <a:rPr lang="es-ES_tradnl" sz="3600" dirty="0" smtClean="0"/>
              <a:t> </a:t>
            </a:r>
            <a:r>
              <a:rPr lang="es-ES" sz="3600" dirty="0" smtClean="0"/>
              <a:t>entonar </a:t>
            </a:r>
            <a:r>
              <a:rPr lang="es-ES" sz="3600" dirty="0"/>
              <a:t>y en ese instante el director se da cuenta que no tienen el canto listo y lo están buscando en ese momento.</a:t>
            </a:r>
            <a:endParaRPr lang="es-ES_tradnl" sz="3600" dirty="0"/>
          </a:p>
          <a:p>
            <a:endParaRPr lang="es-ES" sz="3600" dirty="0"/>
          </a:p>
        </p:txBody>
      </p:sp>
    </p:spTree>
    <p:extLst>
      <p:ext uri="{BB962C8B-B14F-4D97-AF65-F5344CB8AC3E}">
        <p14:creationId xmlns:p14="http://schemas.microsoft.com/office/powerpoint/2010/main" val="3259957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03839"/>
            <a:ext cx="8229600" cy="6538521"/>
          </a:xfrm>
        </p:spPr>
        <p:txBody>
          <a:bodyPr>
            <a:normAutofit fontScale="92500" lnSpcReduction="10000"/>
          </a:bodyPr>
          <a:lstStyle/>
          <a:p>
            <a:pPr marL="0" indent="0">
              <a:buNone/>
            </a:pPr>
            <a:r>
              <a:rPr lang="es-ES" sz="4200" dirty="0"/>
              <a:t>La misma pobre imagen produce el hecho de llamar al ofertorio y que</a:t>
            </a:r>
            <a:endParaRPr lang="es-ES_tradnl" sz="4200" dirty="0"/>
          </a:p>
          <a:p>
            <a:pPr marL="0" indent="0">
              <a:buNone/>
            </a:pPr>
            <a:r>
              <a:rPr lang="es-ES" sz="4200" dirty="0"/>
              <a:t>no estén los platillos de la ofrenda en su debido lugar</a:t>
            </a:r>
            <a:r>
              <a:rPr lang="es-ES" sz="4200" dirty="0" smtClean="0"/>
              <a:t>.</a:t>
            </a:r>
            <a:endParaRPr lang="es-ES_tradnl" sz="4200" dirty="0"/>
          </a:p>
          <a:p>
            <a:pPr marL="0" indent="0">
              <a:buNone/>
            </a:pPr>
            <a:r>
              <a:rPr lang="es-ES" sz="4200" dirty="0"/>
              <a:t>El culto, por ser para el Señor, debe caminar ordenadamente, sin estorbos.  </a:t>
            </a:r>
            <a:endParaRPr lang="es-ES_tradnl" sz="4200" dirty="0"/>
          </a:p>
          <a:p>
            <a:pPr marL="0" indent="0">
              <a:buNone/>
            </a:pPr>
            <a:r>
              <a:rPr lang="es-ES" sz="4200" dirty="0"/>
              <a:t>La preparación nos debe servir para que todos los participantes en el servicio estén de antemano alentados y comunicados de la parte que les corresponderá realizar.</a:t>
            </a:r>
            <a:endParaRPr lang="es-ES_tradnl" sz="4200" dirty="0"/>
          </a:p>
          <a:p>
            <a:endParaRPr lang="es-ES" dirty="0"/>
          </a:p>
        </p:txBody>
      </p:sp>
    </p:spTree>
    <p:extLst>
      <p:ext uri="{BB962C8B-B14F-4D97-AF65-F5344CB8AC3E}">
        <p14:creationId xmlns:p14="http://schemas.microsoft.com/office/powerpoint/2010/main" val="2711952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25440"/>
            <a:ext cx="8229600" cy="6000724"/>
          </a:xfrm>
        </p:spPr>
        <p:txBody>
          <a:bodyPr/>
          <a:lstStyle/>
          <a:p>
            <a:pPr marL="0" indent="0">
              <a:buNone/>
            </a:pPr>
            <a:r>
              <a:rPr lang="es-ES" sz="4000" dirty="0"/>
              <a:t>No es bueno llamar a una persona para que pase al frente a leer la Biblia o dirigir un himno o cualquier otro elemento del programa, inicialmente comunicándole desde el mismo púlpito. Puede ser que esa persona haya venido al templo en un estado anímico espiritual no apropiado para estar al frente de la congregación.</a:t>
            </a:r>
            <a:endParaRPr lang="es-ES_tradnl" sz="4000" dirty="0"/>
          </a:p>
          <a:p>
            <a:endParaRPr lang="es-ES" dirty="0"/>
          </a:p>
        </p:txBody>
      </p:sp>
    </p:spTree>
    <p:extLst>
      <p:ext uri="{BB962C8B-B14F-4D97-AF65-F5344CB8AC3E}">
        <p14:creationId xmlns:p14="http://schemas.microsoft.com/office/powerpoint/2010/main" val="793790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6521" y="1"/>
            <a:ext cx="8685428" cy="6742360"/>
          </a:xfrm>
        </p:spPr>
        <p:txBody>
          <a:bodyPr>
            <a:noAutofit/>
          </a:bodyPr>
          <a:lstStyle/>
          <a:p>
            <a:pPr marL="0" indent="0">
              <a:buNone/>
            </a:pPr>
            <a:r>
              <a:rPr lang="es-ES" sz="4000" b="1" dirty="0"/>
              <a:t>Puntualidad</a:t>
            </a:r>
            <a:endParaRPr lang="es-ES_tradnl" sz="4000" dirty="0"/>
          </a:p>
          <a:p>
            <a:pPr marL="0" indent="0">
              <a:buNone/>
            </a:pPr>
            <a:r>
              <a:rPr lang="es-ES" sz="4000" dirty="0"/>
              <a:t>Por respeto a los que llegan temprano y a fin de mantener la imagen de seriedad en los asuntos de la iglesia, cada servicio debe iniciarse a la hora programada. Para lograrlo es importante tener en cuenta lo expuesto antes, acerca de que todo debe estar listo con anterioridad, para que el culto no sufra demoras innecesarias e inconvenientes.</a:t>
            </a:r>
            <a:endParaRPr lang="es-ES_tradnl" sz="4000" dirty="0"/>
          </a:p>
          <a:p>
            <a:endParaRPr lang="es-ES" sz="4000" dirty="0"/>
          </a:p>
        </p:txBody>
      </p:sp>
    </p:spTree>
    <p:extLst>
      <p:ext uri="{BB962C8B-B14F-4D97-AF65-F5344CB8AC3E}">
        <p14:creationId xmlns:p14="http://schemas.microsoft.com/office/powerpoint/2010/main" val="2136866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48796"/>
            <a:ext cx="8229600" cy="6005405"/>
          </a:xfrm>
        </p:spPr>
        <p:txBody>
          <a:bodyPr>
            <a:normAutofit/>
          </a:bodyPr>
          <a:lstStyle/>
          <a:p>
            <a:pPr marL="0" indent="0">
              <a:buNone/>
            </a:pPr>
            <a:r>
              <a:rPr lang="es-ES" sz="4400" dirty="0"/>
              <a:t>Cuando el reloj marcó la hora fijada para el inicio del culto, el líder presto, con seguridad, con confianza y autoridad debe encaminarse hacia el púlpito para dar inicio al acto litúrgico de adoración.</a:t>
            </a:r>
            <a:endParaRPr lang="es-ES_tradnl" sz="4400" dirty="0"/>
          </a:p>
          <a:p>
            <a:pPr marL="0" indent="0">
              <a:buNone/>
            </a:pPr>
            <a:r>
              <a:rPr lang="es-ES" sz="4400" b="1" dirty="0"/>
              <a:t> </a:t>
            </a:r>
            <a:endParaRPr lang="es-ES_tradnl" sz="4400" dirty="0"/>
          </a:p>
          <a:p>
            <a:endParaRPr lang="es-ES" sz="4400" dirty="0"/>
          </a:p>
        </p:txBody>
      </p:sp>
    </p:spTree>
    <p:extLst>
      <p:ext uri="{BB962C8B-B14F-4D97-AF65-F5344CB8AC3E}">
        <p14:creationId xmlns:p14="http://schemas.microsoft.com/office/powerpoint/2010/main" val="1352729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44958"/>
            <a:ext cx="8229600" cy="6366043"/>
          </a:xfrm>
        </p:spPr>
        <p:txBody>
          <a:bodyPr/>
          <a:lstStyle/>
          <a:p>
            <a:pPr marL="0" indent="0">
              <a:buNone/>
            </a:pPr>
            <a:r>
              <a:rPr lang="es-ES" sz="4000" b="1" dirty="0"/>
              <a:t>El predicador y el director</a:t>
            </a:r>
            <a:endParaRPr lang="es-ES_tradnl" sz="4000" dirty="0"/>
          </a:p>
          <a:p>
            <a:pPr marL="0" indent="0">
              <a:buNone/>
            </a:pPr>
            <a:r>
              <a:rPr lang="es-ES" sz="4000" b="1" dirty="0"/>
              <a:t> </a:t>
            </a:r>
            <a:endParaRPr lang="es-ES_tradnl" sz="4000" dirty="0"/>
          </a:p>
          <a:p>
            <a:pPr marL="0" indent="0">
              <a:buNone/>
            </a:pPr>
            <a:r>
              <a:rPr lang="es-ES" sz="4000" dirty="0"/>
              <a:t>La cooperación y el trabajo en equipo son primordiales para los dirigentes del culto.</a:t>
            </a:r>
            <a:endParaRPr lang="es-ES_tradnl" sz="4000" dirty="0"/>
          </a:p>
          <a:p>
            <a:pPr marL="0" indent="0">
              <a:buNone/>
            </a:pPr>
            <a:r>
              <a:rPr lang="es-ES" sz="4000" dirty="0"/>
              <a:t>Cada uno tiene que entender su propio papel para que el culto fluya y haya cohesión.</a:t>
            </a:r>
            <a:endParaRPr lang="es-ES_tradnl" sz="4000" dirty="0"/>
          </a:p>
          <a:p>
            <a:pPr marL="0" indent="0">
              <a:buNone/>
            </a:pPr>
            <a:r>
              <a:rPr lang="es-ES" sz="4000" i="1" dirty="0"/>
              <a:t> </a:t>
            </a:r>
            <a:endParaRPr lang="es-ES_tradnl" sz="4000" dirty="0"/>
          </a:p>
          <a:p>
            <a:endParaRPr lang="es-ES" dirty="0"/>
          </a:p>
        </p:txBody>
      </p:sp>
    </p:spTree>
    <p:extLst>
      <p:ext uri="{BB962C8B-B14F-4D97-AF65-F5344CB8AC3E}">
        <p14:creationId xmlns:p14="http://schemas.microsoft.com/office/powerpoint/2010/main" val="324239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35200"/>
            <a:ext cx="8229600" cy="6622800"/>
          </a:xfrm>
        </p:spPr>
        <p:txBody>
          <a:bodyPr>
            <a:normAutofit/>
          </a:bodyPr>
          <a:lstStyle/>
          <a:p>
            <a:pPr marL="0" indent="0">
              <a:buNone/>
            </a:pPr>
            <a:r>
              <a:rPr lang="es-ES_tradnl" sz="4800" b="1" dirty="0"/>
              <a:t>AGENDA DE </a:t>
            </a:r>
            <a:r>
              <a:rPr lang="es-ES_tradnl" sz="4800" b="1" dirty="0" smtClean="0"/>
              <a:t>HOY</a:t>
            </a:r>
            <a:endParaRPr lang="es-ES_tradnl" sz="4800" dirty="0"/>
          </a:p>
          <a:p>
            <a:pPr marL="0" indent="0">
              <a:buNone/>
            </a:pPr>
            <a:r>
              <a:rPr lang="es-ES_tradnl" sz="4800" b="1" dirty="0"/>
              <a:t>COMO HACER UNA </a:t>
            </a:r>
            <a:r>
              <a:rPr lang="es-ES_tradnl" sz="4800" b="1" dirty="0" smtClean="0"/>
              <a:t>LOGISTICA</a:t>
            </a:r>
            <a:endParaRPr lang="es-ES_tradnl" sz="4800" dirty="0"/>
          </a:p>
          <a:p>
            <a:pPr marL="514350" indent="-514350">
              <a:buAutoNum type="arabicPeriod"/>
            </a:pPr>
            <a:r>
              <a:rPr lang="es-ES_tradnl" sz="4400" dirty="0" smtClean="0"/>
              <a:t>La </a:t>
            </a:r>
            <a:r>
              <a:rPr lang="es-ES_tradnl" sz="4400" dirty="0"/>
              <a:t>parte del </a:t>
            </a:r>
            <a:r>
              <a:rPr lang="es-ES_tradnl" sz="4400" dirty="0" smtClean="0"/>
              <a:t>pastor</a:t>
            </a:r>
            <a:endParaRPr lang="es-ES_tradnl" sz="4400" dirty="0"/>
          </a:p>
          <a:p>
            <a:pPr marL="0" indent="0">
              <a:buNone/>
            </a:pPr>
            <a:r>
              <a:rPr lang="es-ES_tradnl" sz="4400" dirty="0"/>
              <a:t>2. La parte del M/</a:t>
            </a:r>
            <a:r>
              <a:rPr lang="es-ES_tradnl" sz="4400" dirty="0" smtClean="0"/>
              <a:t>C</a:t>
            </a:r>
            <a:endParaRPr lang="es-ES_tradnl" sz="4400" dirty="0"/>
          </a:p>
          <a:p>
            <a:pPr marL="0" indent="0">
              <a:buNone/>
            </a:pPr>
            <a:r>
              <a:rPr lang="es-ES_tradnl" sz="4400" dirty="0"/>
              <a:t>3. La parte de El director de </a:t>
            </a:r>
            <a:r>
              <a:rPr lang="es-ES_tradnl" sz="4400" dirty="0" smtClean="0"/>
              <a:t>música</a:t>
            </a:r>
            <a:endParaRPr lang="es-ES_tradnl" sz="4400" dirty="0"/>
          </a:p>
          <a:p>
            <a:pPr marL="0" indent="0">
              <a:buNone/>
            </a:pPr>
            <a:r>
              <a:rPr lang="es-ES_tradnl" sz="4400" dirty="0"/>
              <a:t>4. La parte del líder de Grupo</a:t>
            </a:r>
          </a:p>
          <a:p>
            <a:endParaRPr lang="es-ES" sz="4800" dirty="0"/>
          </a:p>
        </p:txBody>
      </p:sp>
    </p:spTree>
    <p:extLst>
      <p:ext uri="{BB962C8B-B14F-4D97-AF65-F5344CB8AC3E}">
        <p14:creationId xmlns:p14="http://schemas.microsoft.com/office/powerpoint/2010/main" val="145013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88160"/>
            <a:ext cx="8229600" cy="6350362"/>
          </a:xfrm>
        </p:spPr>
        <p:txBody>
          <a:bodyPr/>
          <a:lstStyle/>
          <a:p>
            <a:pPr marL="0" indent="0">
              <a:buNone/>
            </a:pPr>
            <a:r>
              <a:rPr lang="es-ES" sz="4000" b="1" i="1" dirty="0"/>
              <a:t>El </a:t>
            </a:r>
            <a:r>
              <a:rPr lang="es-ES" sz="4000" b="1" i="1" dirty="0" smtClean="0"/>
              <a:t>M/C  </a:t>
            </a:r>
            <a:r>
              <a:rPr lang="es-ES" sz="4000" b="1" i="1" dirty="0"/>
              <a:t>del culto no es el predicador</a:t>
            </a:r>
            <a:r>
              <a:rPr lang="es-ES" sz="4000" b="1" dirty="0"/>
              <a:t>.</a:t>
            </a:r>
            <a:r>
              <a:rPr lang="es-ES" sz="4000" dirty="0"/>
              <a:t> No está ahí para que dé “</a:t>
            </a:r>
            <a:r>
              <a:rPr lang="es-ES" sz="4000" dirty="0" smtClean="0"/>
              <a:t>mini-</a:t>
            </a:r>
            <a:r>
              <a:rPr lang="es-ES" sz="4000" dirty="0" err="1" smtClean="0"/>
              <a:t>mensajes</a:t>
            </a:r>
            <a:r>
              <a:rPr lang="es-ES" sz="4000" dirty="0" err="1"/>
              <a:t>”o</a:t>
            </a:r>
            <a:r>
              <a:rPr lang="es-ES" sz="4000" dirty="0"/>
              <a:t> para que después del mensaje pastoral pase a hacer un resumen de éste a modo de apéndice. Todo su hablar desde el púlpito se concentrará en conducir el programa en forma fluida y alegre. </a:t>
            </a:r>
            <a:endParaRPr lang="es-ES_tradnl" sz="4000" dirty="0"/>
          </a:p>
          <a:p>
            <a:pPr marL="0" indent="0">
              <a:buNone/>
            </a:pPr>
            <a:r>
              <a:rPr lang="es-ES" sz="4000" dirty="0"/>
              <a:t> </a:t>
            </a:r>
            <a:endParaRPr lang="es-ES_tradnl" sz="4000" dirty="0"/>
          </a:p>
          <a:p>
            <a:endParaRPr lang="es-ES" dirty="0"/>
          </a:p>
        </p:txBody>
      </p:sp>
    </p:spTree>
    <p:extLst>
      <p:ext uri="{BB962C8B-B14F-4D97-AF65-F5344CB8AC3E}">
        <p14:creationId xmlns:p14="http://schemas.microsoft.com/office/powerpoint/2010/main" val="2588571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35199"/>
            <a:ext cx="8526104" cy="6444441"/>
          </a:xfrm>
        </p:spPr>
        <p:txBody>
          <a:bodyPr>
            <a:noAutofit/>
          </a:bodyPr>
          <a:lstStyle/>
          <a:p>
            <a:pPr marL="0" indent="0">
              <a:buNone/>
            </a:pPr>
            <a:r>
              <a:rPr lang="es-ES" sz="4000" b="1" dirty="0"/>
              <a:t>Jamás debe regañar a la congregación</a:t>
            </a:r>
            <a:r>
              <a:rPr lang="es-ES" sz="4000" dirty="0"/>
              <a:t>, sea porque ésta no le está respondiendo adecuadamente en el canto, porque el grueso de la gente llegó tarde o porque dos o tres personas están conversando. Su manera de llamar la atención tiene que ser con mucho amor y tacto, ya que la gente no viene al templo para ser regañada. </a:t>
            </a:r>
            <a:endParaRPr lang="es-ES_tradnl" sz="4000" dirty="0"/>
          </a:p>
          <a:p>
            <a:endParaRPr lang="es-ES" sz="4000" dirty="0"/>
          </a:p>
        </p:txBody>
      </p:sp>
    </p:spTree>
    <p:extLst>
      <p:ext uri="{BB962C8B-B14F-4D97-AF65-F5344CB8AC3E}">
        <p14:creationId xmlns:p14="http://schemas.microsoft.com/office/powerpoint/2010/main" val="276468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199" y="313598"/>
            <a:ext cx="8479071" cy="6397403"/>
          </a:xfrm>
        </p:spPr>
        <p:txBody>
          <a:bodyPr>
            <a:normAutofit lnSpcReduction="10000"/>
          </a:bodyPr>
          <a:lstStyle/>
          <a:p>
            <a:pPr marL="0" indent="0">
              <a:buNone/>
            </a:pPr>
            <a:r>
              <a:rPr lang="es-ES" sz="4400" b="1" dirty="0"/>
              <a:t>Consejos </a:t>
            </a:r>
            <a:r>
              <a:rPr lang="es-ES" sz="4400" b="1" dirty="0" err="1"/>
              <a:t>Practicos</a:t>
            </a:r>
            <a:r>
              <a:rPr lang="es-ES" sz="4400" b="1" dirty="0"/>
              <a:t> </a:t>
            </a:r>
            <a:r>
              <a:rPr lang="es-ES" sz="4400" b="1" dirty="0" smtClean="0"/>
              <a:t>para el M/C </a:t>
            </a:r>
            <a:endParaRPr lang="es-ES_tradnl" sz="4400" dirty="0"/>
          </a:p>
          <a:p>
            <a:pPr marL="0" indent="0">
              <a:buNone/>
            </a:pPr>
            <a:r>
              <a:rPr lang="es-ES" sz="4400" b="1" dirty="0" smtClean="0"/>
              <a:t>•</a:t>
            </a:r>
            <a:r>
              <a:rPr lang="es-ES" sz="4400" b="1" dirty="0" smtClean="0"/>
              <a:t>Verifique </a:t>
            </a:r>
            <a:r>
              <a:rPr lang="es-ES" sz="4400" b="1" dirty="0"/>
              <a:t>que el micrófono este prendido y que este adecuado a su voz</a:t>
            </a:r>
            <a:r>
              <a:rPr lang="es-ES" sz="4400" b="1" dirty="0" smtClean="0"/>
              <a:t>.</a:t>
            </a:r>
            <a:endParaRPr lang="es-ES_tradnl" sz="4400" dirty="0"/>
          </a:p>
          <a:p>
            <a:pPr marL="0" indent="0">
              <a:buNone/>
            </a:pPr>
            <a:r>
              <a:rPr lang="es-ES" sz="4400" b="1" dirty="0"/>
              <a:t>•</a:t>
            </a:r>
            <a:r>
              <a:rPr lang="es-ES" sz="4400" b="1" i="1" dirty="0"/>
              <a:t>Aprenda a mirar a todos sin clavar su mirada en nadie</a:t>
            </a:r>
            <a:r>
              <a:rPr lang="es-ES" sz="4400" b="1" dirty="0"/>
              <a:t>. </a:t>
            </a:r>
            <a:endParaRPr lang="es-ES_tradnl" sz="4400" dirty="0"/>
          </a:p>
          <a:p>
            <a:pPr marL="0" indent="0">
              <a:buNone/>
            </a:pPr>
            <a:r>
              <a:rPr lang="es-ES" sz="4400" b="1" dirty="0" smtClean="0"/>
              <a:t>•</a:t>
            </a:r>
            <a:r>
              <a:rPr lang="es-ES" sz="4400" b="1" dirty="0" smtClean="0"/>
              <a:t>No </a:t>
            </a:r>
            <a:r>
              <a:rPr lang="es-ES" sz="4400" b="1" dirty="0"/>
              <a:t>debe tampoco fijarla en el techo o en las paredes. </a:t>
            </a:r>
            <a:endParaRPr lang="es-ES_tradnl" sz="4400" dirty="0"/>
          </a:p>
          <a:p>
            <a:pPr marL="0" indent="0">
              <a:buNone/>
            </a:pPr>
            <a:r>
              <a:rPr lang="es-ES" sz="4400" dirty="0"/>
              <a:t> </a:t>
            </a:r>
            <a:endParaRPr lang="es-ES_tradnl" sz="4400" dirty="0"/>
          </a:p>
          <a:p>
            <a:endParaRPr lang="es-ES" dirty="0"/>
          </a:p>
        </p:txBody>
      </p:sp>
    </p:spTree>
    <p:extLst>
      <p:ext uri="{BB962C8B-B14F-4D97-AF65-F5344CB8AC3E}">
        <p14:creationId xmlns:p14="http://schemas.microsoft.com/office/powerpoint/2010/main" val="2554184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972154"/>
            <a:ext cx="8229600" cy="5154009"/>
          </a:xfrm>
        </p:spPr>
        <p:txBody>
          <a:bodyPr/>
          <a:lstStyle/>
          <a:p>
            <a:r>
              <a:rPr lang="es-ES" sz="4000" b="1" dirty="0"/>
              <a:t>No hable a la gente con la cabeza agachada</a:t>
            </a:r>
            <a:r>
              <a:rPr lang="es-ES" sz="4000" dirty="0"/>
              <a:t>, mirando al programa. El punto del programa que sigue ya debe haberlo visto de antemano y ahora lo trasmite a la congregación con su mirada al frente hacia el público que lo está observando.</a:t>
            </a:r>
            <a:endParaRPr lang="es-ES_tradnl" sz="4000" dirty="0"/>
          </a:p>
          <a:p>
            <a:endParaRPr lang="es-ES" dirty="0"/>
          </a:p>
        </p:txBody>
      </p:sp>
    </p:spTree>
    <p:extLst>
      <p:ext uri="{BB962C8B-B14F-4D97-AF65-F5344CB8AC3E}">
        <p14:creationId xmlns:p14="http://schemas.microsoft.com/office/powerpoint/2010/main" val="2652442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25439"/>
            <a:ext cx="8229600" cy="6569881"/>
          </a:xfrm>
        </p:spPr>
        <p:txBody>
          <a:bodyPr>
            <a:noAutofit/>
          </a:bodyPr>
          <a:lstStyle/>
          <a:p>
            <a:pPr marL="0" indent="0">
              <a:buNone/>
            </a:pPr>
            <a:r>
              <a:rPr lang="es-ES" sz="4000" dirty="0"/>
              <a:t>•</a:t>
            </a:r>
            <a:r>
              <a:rPr lang="es-ES" sz="4000" i="1" dirty="0"/>
              <a:t>Este conectado con los coros y cantos que se van a cantar y tener en cuenta los cambios que habrán y use creatividad espontanea en caso de que se amerite</a:t>
            </a:r>
            <a:r>
              <a:rPr lang="es-ES" sz="4000" i="1" dirty="0" smtClean="0"/>
              <a:t>.</a:t>
            </a:r>
            <a:endParaRPr lang="es-ES_tradnl" sz="4000" dirty="0"/>
          </a:p>
          <a:p>
            <a:pPr marL="0" indent="0">
              <a:buNone/>
            </a:pPr>
            <a:r>
              <a:rPr lang="es-ES" sz="4000" dirty="0" smtClean="0"/>
              <a:t>•</a:t>
            </a:r>
            <a:r>
              <a:rPr lang="es-ES" sz="4000" dirty="0" smtClean="0"/>
              <a:t>Es </a:t>
            </a:r>
            <a:r>
              <a:rPr lang="es-ES" sz="4000" dirty="0"/>
              <a:t>un abuso mantener a la congregación en pie por largos ratos o estar jugando con ellos en un continuo “pónganse en pie” y “pueden sentarse”. </a:t>
            </a:r>
            <a:endParaRPr lang="es-ES_tradnl" sz="4000" dirty="0"/>
          </a:p>
          <a:p>
            <a:endParaRPr lang="es-ES" sz="4000" dirty="0"/>
          </a:p>
        </p:txBody>
      </p:sp>
    </p:spTree>
    <p:extLst>
      <p:ext uri="{BB962C8B-B14F-4D97-AF65-F5344CB8AC3E}">
        <p14:creationId xmlns:p14="http://schemas.microsoft.com/office/powerpoint/2010/main" val="1375944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972154"/>
            <a:ext cx="8229600" cy="5154009"/>
          </a:xfrm>
        </p:spPr>
        <p:txBody>
          <a:bodyPr>
            <a:normAutofit/>
          </a:bodyPr>
          <a:lstStyle/>
          <a:p>
            <a:r>
              <a:rPr lang="es-ES" sz="4000" dirty="0"/>
              <a:t>El ponerse en pie es tan sólo un recurso que tiene a la mano el director del programa para hacer que la gente tenga la oportunidad de cambiar de posición y estirar músculos y huesos para volver a sentarse cómodamente.</a:t>
            </a:r>
            <a:endParaRPr lang="es-ES_tradnl" sz="4000" dirty="0"/>
          </a:p>
          <a:p>
            <a:endParaRPr lang="es-ES" sz="4000" dirty="0"/>
          </a:p>
        </p:txBody>
      </p:sp>
    </p:spTree>
    <p:extLst>
      <p:ext uri="{BB962C8B-B14F-4D97-AF65-F5344CB8AC3E}">
        <p14:creationId xmlns:p14="http://schemas.microsoft.com/office/powerpoint/2010/main" val="2834348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0"/>
            <a:ext cx="8229600" cy="6711001"/>
          </a:xfrm>
        </p:spPr>
        <p:txBody>
          <a:bodyPr>
            <a:normAutofit fontScale="85000" lnSpcReduction="20000"/>
          </a:bodyPr>
          <a:lstStyle/>
          <a:p>
            <a:pPr marL="0" indent="0">
              <a:buNone/>
            </a:pPr>
            <a:r>
              <a:rPr lang="es-ES" sz="4600" b="1" dirty="0"/>
              <a:t>Los ingredientes del </a:t>
            </a:r>
            <a:r>
              <a:rPr lang="es-ES" sz="4600" b="1" dirty="0" smtClean="0"/>
              <a:t>programa</a:t>
            </a:r>
            <a:endParaRPr lang="es-ES_tradnl" sz="4600" dirty="0"/>
          </a:p>
          <a:p>
            <a:pPr marL="0" indent="0">
              <a:buNone/>
            </a:pPr>
            <a:r>
              <a:rPr lang="es-ES" sz="4600" dirty="0"/>
              <a:t>Por lo general, el programa del culto está adornado de diez elementos que se intercalan entre sí para producir un todo armónico. </a:t>
            </a:r>
            <a:endParaRPr lang="es-ES_tradnl" sz="4600" dirty="0"/>
          </a:p>
          <a:p>
            <a:pPr marL="0" indent="0">
              <a:buNone/>
            </a:pPr>
            <a:r>
              <a:rPr lang="es-ES" sz="4600" b="1" dirty="0"/>
              <a:t>•</a:t>
            </a:r>
            <a:r>
              <a:rPr lang="es-ES" sz="4600" b="1" i="1" dirty="0"/>
              <a:t>Preludio</a:t>
            </a:r>
            <a:r>
              <a:rPr lang="es-ES" sz="4600" i="1" dirty="0"/>
              <a:t>. </a:t>
            </a:r>
            <a:r>
              <a:rPr lang="es-ES" sz="4600" dirty="0"/>
              <a:t>Es el momento mismo en que el reloj marca la hora de dar inicio al culto.</a:t>
            </a:r>
            <a:endParaRPr lang="es-ES_tradnl" sz="4600" dirty="0"/>
          </a:p>
          <a:p>
            <a:pPr marL="0" indent="0">
              <a:buNone/>
            </a:pPr>
            <a:r>
              <a:rPr lang="es-ES" sz="4600" dirty="0"/>
              <a:t>El director juntamente con el pianista u organista (puede que también el predicador)subirán a la plataforma. </a:t>
            </a:r>
            <a:endParaRPr lang="es-ES_tradnl" sz="4600" dirty="0"/>
          </a:p>
          <a:p>
            <a:pPr marL="0" indent="0">
              <a:buNone/>
            </a:pPr>
            <a:r>
              <a:rPr lang="es-ES" sz="4600" dirty="0"/>
              <a:t> </a:t>
            </a:r>
            <a:endParaRPr lang="es-ES_tradnl" sz="4600" dirty="0"/>
          </a:p>
          <a:p>
            <a:pPr marL="0" indent="0">
              <a:buNone/>
            </a:pPr>
            <a:endParaRPr lang="es-ES" dirty="0"/>
          </a:p>
        </p:txBody>
      </p:sp>
    </p:spTree>
    <p:extLst>
      <p:ext uri="{BB962C8B-B14F-4D97-AF65-F5344CB8AC3E}">
        <p14:creationId xmlns:p14="http://schemas.microsoft.com/office/powerpoint/2010/main" val="1641775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19519"/>
            <a:ext cx="8510426" cy="6475801"/>
          </a:xfrm>
        </p:spPr>
        <p:txBody>
          <a:bodyPr>
            <a:normAutofit lnSpcReduction="10000"/>
          </a:bodyPr>
          <a:lstStyle/>
          <a:p>
            <a:pPr marL="0" indent="0">
              <a:buNone/>
            </a:pPr>
            <a:r>
              <a:rPr lang="es-ES" sz="3600" dirty="0"/>
              <a:t>El </a:t>
            </a:r>
            <a:r>
              <a:rPr lang="es-ES" sz="3600" dirty="0" smtClean="0"/>
              <a:t>M/C  </a:t>
            </a:r>
            <a:r>
              <a:rPr lang="es-ES" sz="3600" dirty="0"/>
              <a:t>se sentará en la silla preparada para él y el acompañante irá directamente al instrumento musical. </a:t>
            </a:r>
            <a:r>
              <a:rPr lang="es-ES" sz="3600" i="1" dirty="0"/>
              <a:t>Ya, en ese momento, se dio</a:t>
            </a:r>
            <a:r>
              <a:rPr lang="es-ES" sz="3600" dirty="0"/>
              <a:t> </a:t>
            </a:r>
            <a:r>
              <a:rPr lang="es-ES" sz="3600" i="1" dirty="0"/>
              <a:t>inicio al culto</a:t>
            </a:r>
            <a:r>
              <a:rPr lang="es-ES" sz="3600" dirty="0" smtClean="0"/>
              <a:t>.</a:t>
            </a:r>
            <a:endParaRPr lang="es-ES_tradnl" sz="3600" dirty="0"/>
          </a:p>
          <a:p>
            <a:pPr marL="0" indent="0">
              <a:buNone/>
            </a:pPr>
            <a:r>
              <a:rPr lang="es-ES" sz="3600" dirty="0"/>
              <a:t>La congregación debe ser enseñada que éste es un momento solemne y de mucho respeto. Esta actitud de adoración preliminar producirá en la persona que concurre por primera vez una imagen imborrable del carácter de aquella iglesia en la cual se encuentra.</a:t>
            </a:r>
            <a:endParaRPr lang="es-ES_tradnl" sz="3600" dirty="0"/>
          </a:p>
          <a:p>
            <a:pPr marL="0" indent="0">
              <a:buNone/>
            </a:pPr>
            <a:r>
              <a:rPr lang="es-ES" sz="3600" b="1" dirty="0"/>
              <a:t> </a:t>
            </a:r>
            <a:endParaRPr lang="es-ES_tradnl" sz="3600" dirty="0"/>
          </a:p>
          <a:p>
            <a:endParaRPr lang="es-ES" dirty="0"/>
          </a:p>
        </p:txBody>
      </p:sp>
    </p:spTree>
    <p:extLst>
      <p:ext uri="{BB962C8B-B14F-4D97-AF65-F5344CB8AC3E}">
        <p14:creationId xmlns:p14="http://schemas.microsoft.com/office/powerpoint/2010/main" val="536487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611516"/>
            <a:ext cx="8229600" cy="5864286"/>
          </a:xfrm>
        </p:spPr>
        <p:txBody>
          <a:bodyPr>
            <a:normAutofit/>
          </a:bodyPr>
          <a:lstStyle/>
          <a:p>
            <a:pPr marL="0" indent="0">
              <a:buNone/>
            </a:pPr>
            <a:r>
              <a:rPr lang="es-ES" sz="4000" b="1" dirty="0"/>
              <a:t>•</a:t>
            </a:r>
            <a:r>
              <a:rPr lang="es-ES" sz="4000" b="1" i="1" dirty="0" smtClean="0"/>
              <a:t>Himnos o Coros</a:t>
            </a:r>
            <a:r>
              <a:rPr lang="es-ES" sz="4000" b="1" dirty="0" smtClean="0"/>
              <a:t>. </a:t>
            </a:r>
            <a:r>
              <a:rPr lang="es-ES" sz="4000" dirty="0" smtClean="0"/>
              <a:t> </a:t>
            </a:r>
            <a:r>
              <a:rPr lang="es-ES" sz="4000" dirty="0"/>
              <a:t>generalmente acordes con el tema del mensaje que será expuesto, se entonarán a lo largo del programa. </a:t>
            </a:r>
            <a:r>
              <a:rPr lang="es-ES" sz="4000" dirty="0" smtClean="0"/>
              <a:t>Antes de la </a:t>
            </a:r>
            <a:r>
              <a:rPr lang="es-ES" sz="4000" dirty="0" err="1" smtClean="0"/>
              <a:t>predicacion</a:t>
            </a:r>
            <a:r>
              <a:rPr lang="es-ES" sz="4000" dirty="0" smtClean="0"/>
              <a:t> o </a:t>
            </a:r>
            <a:r>
              <a:rPr lang="es-ES" sz="4000" dirty="0" err="1" smtClean="0"/>
              <a:t>despues</a:t>
            </a:r>
            <a:r>
              <a:rPr lang="es-ES" sz="4000" dirty="0" smtClean="0"/>
              <a:t> de la </a:t>
            </a:r>
            <a:r>
              <a:rPr lang="es-ES" sz="4000" dirty="0" err="1" smtClean="0"/>
              <a:t>predicacion</a:t>
            </a:r>
            <a:endParaRPr lang="es-ES" sz="4000" dirty="0"/>
          </a:p>
          <a:p>
            <a:pPr marL="0" indent="0">
              <a:buNone/>
            </a:pPr>
            <a:r>
              <a:rPr lang="es-ES" sz="4000" dirty="0" smtClean="0"/>
              <a:t>ADORACION Y ALABANZA QUEDAN POR LO GENERAL EN TODO TIEMPO </a:t>
            </a:r>
            <a:endParaRPr lang="es-ES" sz="4000" dirty="0"/>
          </a:p>
        </p:txBody>
      </p:sp>
    </p:spTree>
    <p:extLst>
      <p:ext uri="{BB962C8B-B14F-4D97-AF65-F5344CB8AC3E}">
        <p14:creationId xmlns:p14="http://schemas.microsoft.com/office/powerpoint/2010/main" val="32279833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199" y="266558"/>
            <a:ext cx="8573137" cy="5859605"/>
          </a:xfrm>
        </p:spPr>
        <p:txBody>
          <a:bodyPr>
            <a:noAutofit/>
          </a:bodyPr>
          <a:lstStyle/>
          <a:p>
            <a:pPr marL="0" indent="0">
              <a:buNone/>
            </a:pPr>
            <a:r>
              <a:rPr lang="es-ES" sz="4000" b="1" dirty="0"/>
              <a:t>•</a:t>
            </a:r>
            <a:r>
              <a:rPr lang="es-ES" sz="4000" b="1" i="1" dirty="0"/>
              <a:t>Oraciones.</a:t>
            </a:r>
            <a:r>
              <a:rPr lang="es-ES" sz="4000" i="1" dirty="0"/>
              <a:t> </a:t>
            </a:r>
            <a:r>
              <a:rPr lang="es-ES" sz="4000" dirty="0"/>
              <a:t>Se debe tener mucho cuidado a fin de que cada oración que se programe responda a la necesidad del momento del programa en que se le ubica. Así, la oración introductoria será para pedir a Dios su bendición para el culto que se inicia; la oración final será para agradecer a Dios su manifestación durante el culto y para solicitar su protección en los días por venir.</a:t>
            </a:r>
            <a:endParaRPr lang="es-ES_tradnl" sz="4000" dirty="0"/>
          </a:p>
          <a:p>
            <a:endParaRPr lang="es-ES" sz="4000" dirty="0"/>
          </a:p>
        </p:txBody>
      </p:sp>
    </p:spTree>
    <p:extLst>
      <p:ext uri="{BB962C8B-B14F-4D97-AF65-F5344CB8AC3E}">
        <p14:creationId xmlns:p14="http://schemas.microsoft.com/office/powerpoint/2010/main" val="271369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19520"/>
            <a:ext cx="8229600" cy="6638480"/>
          </a:xfrm>
        </p:spPr>
        <p:txBody>
          <a:bodyPr>
            <a:normAutofit fontScale="25000" lnSpcReduction="20000"/>
          </a:bodyPr>
          <a:lstStyle/>
          <a:p>
            <a:pPr marL="0" indent="0">
              <a:buNone/>
            </a:pPr>
            <a:endParaRPr lang="es-ES_tradnl" sz="11400" dirty="0" smtClean="0"/>
          </a:p>
          <a:p>
            <a:pPr marL="0" indent="0">
              <a:buNone/>
            </a:pPr>
            <a:endParaRPr lang="es-ES_tradnl" sz="11400" dirty="0"/>
          </a:p>
          <a:p>
            <a:pPr marL="0" indent="0">
              <a:buNone/>
            </a:pPr>
            <a:r>
              <a:rPr lang="es-ES_tradnl" sz="16000" dirty="0" smtClean="0"/>
              <a:t>5</a:t>
            </a:r>
            <a:r>
              <a:rPr lang="es-ES_tradnl" sz="16000" dirty="0"/>
              <a:t>. La parte del Director de </a:t>
            </a:r>
            <a:r>
              <a:rPr lang="es-ES_tradnl" sz="16000" dirty="0" smtClean="0"/>
              <a:t>Tecnología  </a:t>
            </a:r>
            <a:r>
              <a:rPr lang="es-ES_tradnl" sz="16000" dirty="0"/>
              <a:t>Face</a:t>
            </a:r>
            <a:r>
              <a:rPr lang="es-ES_tradnl" sz="16000" dirty="0"/>
              <a:t> Book ,</a:t>
            </a:r>
            <a:r>
              <a:rPr lang="es-ES_tradnl" sz="16000" dirty="0"/>
              <a:t>Power</a:t>
            </a:r>
            <a:r>
              <a:rPr lang="es-ES_tradnl" sz="16000" dirty="0"/>
              <a:t> </a:t>
            </a:r>
            <a:r>
              <a:rPr lang="es-ES_tradnl" sz="16000" dirty="0"/>
              <a:t>Points</a:t>
            </a:r>
            <a:r>
              <a:rPr lang="es-ES_tradnl" sz="16000" dirty="0"/>
              <a:t>, Videos o otros.</a:t>
            </a:r>
          </a:p>
          <a:p>
            <a:pPr marL="0" indent="0">
              <a:buNone/>
            </a:pPr>
            <a:r>
              <a:rPr lang="es-ES_tradnl" sz="16000" dirty="0"/>
              <a:t> </a:t>
            </a:r>
          </a:p>
          <a:p>
            <a:pPr marL="0" indent="0">
              <a:buNone/>
            </a:pPr>
            <a:r>
              <a:rPr lang="es-ES_tradnl" sz="16000" dirty="0"/>
              <a:t>6. La parte del Director de Sonido</a:t>
            </a:r>
          </a:p>
          <a:p>
            <a:pPr marL="0" indent="0">
              <a:buNone/>
            </a:pPr>
            <a:r>
              <a:rPr lang="es-ES_tradnl" sz="16000" dirty="0"/>
              <a:t> </a:t>
            </a:r>
          </a:p>
          <a:p>
            <a:pPr marL="0" indent="0">
              <a:buNone/>
            </a:pPr>
            <a:r>
              <a:rPr lang="es-ES_tradnl" sz="11400" dirty="0"/>
              <a:t> </a:t>
            </a:r>
          </a:p>
          <a:p>
            <a:pPr marL="0" indent="0">
              <a:buNone/>
            </a:pPr>
            <a:r>
              <a:rPr lang="es-ES_tradnl" sz="7700" dirty="0"/>
              <a:t> </a:t>
            </a:r>
          </a:p>
          <a:p>
            <a:pPr marL="0" indent="0">
              <a:buNone/>
            </a:pPr>
            <a:r>
              <a:rPr lang="es-ES" sz="7700" b="1" dirty="0"/>
              <a:t> </a:t>
            </a:r>
            <a:endParaRPr lang="es-ES_tradnl" sz="7700" dirty="0"/>
          </a:p>
          <a:p>
            <a:pPr marL="0" indent="0">
              <a:buNone/>
            </a:pPr>
            <a:r>
              <a:rPr lang="es-ES" b="1" dirty="0"/>
              <a:t> </a:t>
            </a:r>
            <a:endParaRPr lang="es-ES_tradnl" dirty="0"/>
          </a:p>
          <a:p>
            <a:pPr marL="0" indent="0">
              <a:buNone/>
            </a:pPr>
            <a:r>
              <a:rPr lang="es-ES" b="1" dirty="0"/>
              <a:t> </a:t>
            </a:r>
            <a:endParaRPr lang="es-ES_tradnl" dirty="0"/>
          </a:p>
          <a:p>
            <a:pPr marL="0" indent="0">
              <a:buNone/>
            </a:pPr>
            <a:r>
              <a:rPr lang="es-ES" b="1" dirty="0"/>
              <a:t> </a:t>
            </a:r>
            <a:endParaRPr lang="es-ES_tradnl" dirty="0"/>
          </a:p>
          <a:p>
            <a:pPr marL="0" indent="0">
              <a:buNone/>
            </a:pPr>
            <a:r>
              <a:rPr lang="es-ES" b="1" dirty="0"/>
              <a:t> </a:t>
            </a:r>
            <a:endParaRPr lang="es-ES_tradnl" dirty="0"/>
          </a:p>
          <a:p>
            <a:pPr marL="0" indent="0">
              <a:buNone/>
            </a:pPr>
            <a:r>
              <a:rPr lang="es-ES" b="1" dirty="0"/>
              <a:t> </a:t>
            </a:r>
            <a:endParaRPr lang="es-ES_tradnl" dirty="0"/>
          </a:p>
          <a:p>
            <a:endParaRPr lang="es-ES" dirty="0"/>
          </a:p>
        </p:txBody>
      </p:sp>
    </p:spTree>
    <p:extLst>
      <p:ext uri="{BB962C8B-B14F-4D97-AF65-F5344CB8AC3E}">
        <p14:creationId xmlns:p14="http://schemas.microsoft.com/office/powerpoint/2010/main" val="13983215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s-ES" sz="4000" b="1" dirty="0"/>
              <a:t>•</a:t>
            </a:r>
            <a:r>
              <a:rPr lang="es-ES" sz="4000" b="1" i="1" dirty="0"/>
              <a:t>Lecturas bíblicas</a:t>
            </a:r>
            <a:r>
              <a:rPr lang="es-ES" sz="4000" b="1" dirty="0"/>
              <a:t>.</a:t>
            </a:r>
            <a:r>
              <a:rPr lang="es-ES" sz="4000" dirty="0"/>
              <a:t> Al igual que los himnos, las lecturas han de estar de acuerdo con el tema del mensaje que será expuesto. Es conveniente que el director realice la lectura del culto, a menos que la asigne previamente a una persona que </a:t>
            </a:r>
            <a:r>
              <a:rPr lang="es-ES" sz="4000" i="1" dirty="0"/>
              <a:t>sabe leer</a:t>
            </a:r>
            <a:r>
              <a:rPr lang="es-ES" sz="4000" dirty="0"/>
              <a:t> </a:t>
            </a:r>
            <a:r>
              <a:rPr lang="es-ES" sz="4000" i="1" dirty="0"/>
              <a:t>bien</a:t>
            </a:r>
            <a:r>
              <a:rPr lang="es-ES" sz="4000" dirty="0"/>
              <a:t>. </a:t>
            </a:r>
            <a:endParaRPr lang="es-ES_tradnl" sz="4000" dirty="0"/>
          </a:p>
          <a:p>
            <a:endParaRPr lang="es-ES" sz="4000" dirty="0"/>
          </a:p>
        </p:txBody>
      </p:sp>
    </p:spTree>
    <p:extLst>
      <p:ext uri="{BB962C8B-B14F-4D97-AF65-F5344CB8AC3E}">
        <p14:creationId xmlns:p14="http://schemas.microsoft.com/office/powerpoint/2010/main" val="4288955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783996"/>
            <a:ext cx="8229600" cy="5342168"/>
          </a:xfrm>
        </p:spPr>
        <p:txBody>
          <a:bodyPr>
            <a:normAutofit/>
          </a:bodyPr>
          <a:lstStyle/>
          <a:p>
            <a:pPr marL="0" indent="0">
              <a:buNone/>
            </a:pPr>
            <a:r>
              <a:rPr lang="es-ES" sz="4000" b="1" dirty="0"/>
              <a:t>•</a:t>
            </a:r>
            <a:r>
              <a:rPr lang="es-ES" sz="4000" b="1" i="1" dirty="0"/>
              <a:t>Ofertorio</a:t>
            </a:r>
            <a:r>
              <a:rPr lang="es-ES" sz="4000" i="1" dirty="0"/>
              <a:t>. </a:t>
            </a:r>
            <a:r>
              <a:rPr lang="es-ES" sz="4000" dirty="0"/>
              <a:t>La recolección de la ofrenda es un momento de adoración. Como todos los otros aspectos del culto, debe ser un momento solemne en el cual damos a Dios con amor en respuesta a su amor. Los coros o cantos </a:t>
            </a:r>
            <a:r>
              <a:rPr lang="es-ES" sz="4000" b="1" dirty="0"/>
              <a:t>deben ser de alegría. </a:t>
            </a:r>
            <a:r>
              <a:rPr lang="es-ES" sz="4000" dirty="0"/>
              <a:t> </a:t>
            </a:r>
            <a:endParaRPr lang="es-ES_tradnl" sz="4000" dirty="0"/>
          </a:p>
          <a:p>
            <a:r>
              <a:rPr lang="es-ES" sz="4000" dirty="0" smtClean="0"/>
              <a:t>No salga con Mas </a:t>
            </a:r>
            <a:r>
              <a:rPr lang="es-ES" sz="4000" dirty="0" err="1" smtClean="0"/>
              <a:t>alla</a:t>
            </a:r>
            <a:r>
              <a:rPr lang="es-ES" sz="4000" dirty="0" smtClean="0"/>
              <a:t> del sol</a:t>
            </a:r>
            <a:endParaRPr lang="es-ES" sz="4000" dirty="0"/>
          </a:p>
        </p:txBody>
      </p:sp>
    </p:spTree>
    <p:extLst>
      <p:ext uri="{BB962C8B-B14F-4D97-AF65-F5344CB8AC3E}">
        <p14:creationId xmlns:p14="http://schemas.microsoft.com/office/powerpoint/2010/main" val="42778166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199" y="0"/>
            <a:ext cx="8494749" cy="6858000"/>
          </a:xfrm>
        </p:spPr>
        <p:txBody>
          <a:bodyPr>
            <a:normAutofit/>
          </a:bodyPr>
          <a:lstStyle/>
          <a:p>
            <a:pPr marL="0" indent="0">
              <a:buNone/>
            </a:pPr>
            <a:r>
              <a:rPr lang="es-ES" sz="3600" dirty="0"/>
              <a:t>•</a:t>
            </a:r>
            <a:r>
              <a:rPr lang="es-ES" sz="3600" i="1" dirty="0"/>
              <a:t>Anuncios. </a:t>
            </a:r>
            <a:r>
              <a:rPr lang="es-ES" sz="3600" dirty="0"/>
              <a:t> Actualizarlos y tener creatividad para anunciarlos en tiempo apropiado</a:t>
            </a:r>
            <a:endParaRPr lang="es-ES_tradnl" sz="3600" dirty="0"/>
          </a:p>
          <a:p>
            <a:pPr marL="0" indent="0">
              <a:buNone/>
            </a:pPr>
            <a:r>
              <a:rPr lang="es-ES" sz="3600" b="1" dirty="0"/>
              <a:t>•</a:t>
            </a:r>
            <a:r>
              <a:rPr lang="es-ES" sz="3600" b="1" i="1" dirty="0"/>
              <a:t>Mensaje.</a:t>
            </a:r>
            <a:r>
              <a:rPr lang="es-ES" sz="3600" i="1" dirty="0"/>
              <a:t> </a:t>
            </a:r>
            <a:r>
              <a:rPr lang="es-ES" sz="3600" dirty="0"/>
              <a:t>A esta altura se espera que la congregación ya esté dispuesta para recibir el consejo de Dios a través del siervo escogido. Bueno es, cuando se trata de una persona invitada a predicar, informar de quien se trata, qué hace y otros aspectos relacionados con su ministerio, sin caer en el error de ensalzar al predicador quien ha sido invitado en lugar de ensalzar a Jesucristo.</a:t>
            </a:r>
            <a:endParaRPr lang="es-ES_tradnl" sz="3600" dirty="0"/>
          </a:p>
          <a:p>
            <a:endParaRPr lang="es-ES" dirty="0"/>
          </a:p>
        </p:txBody>
      </p:sp>
    </p:spTree>
    <p:extLst>
      <p:ext uri="{BB962C8B-B14F-4D97-AF65-F5344CB8AC3E}">
        <p14:creationId xmlns:p14="http://schemas.microsoft.com/office/powerpoint/2010/main" val="24720670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7036" y="360638"/>
            <a:ext cx="8492201" cy="6350363"/>
          </a:xfrm>
        </p:spPr>
        <p:txBody>
          <a:bodyPr>
            <a:normAutofit fontScale="92500" lnSpcReduction="10000"/>
          </a:bodyPr>
          <a:lstStyle/>
          <a:p>
            <a:pPr marL="0" indent="0">
              <a:buNone/>
            </a:pPr>
            <a:r>
              <a:rPr lang="es-ES" sz="4300" b="1" dirty="0"/>
              <a:t>•</a:t>
            </a:r>
            <a:r>
              <a:rPr lang="es-ES" sz="4300" b="1" i="1" dirty="0"/>
              <a:t>Invitación.</a:t>
            </a:r>
            <a:r>
              <a:rPr lang="es-ES" sz="4300" i="1" dirty="0"/>
              <a:t> </a:t>
            </a:r>
            <a:r>
              <a:rPr lang="es-ES" sz="4300" dirty="0"/>
              <a:t>Es importante que el predicador haga una transición natural del mensaje a la </a:t>
            </a:r>
            <a:r>
              <a:rPr lang="es-ES" sz="4300" dirty="0" smtClean="0"/>
              <a:t>invitación, no diga no quieren pasar al altar. </a:t>
            </a:r>
          </a:p>
          <a:p>
            <a:pPr marL="0" indent="0">
              <a:buNone/>
            </a:pPr>
            <a:r>
              <a:rPr lang="es-ES" sz="4300" dirty="0" smtClean="0"/>
              <a:t>Es </a:t>
            </a:r>
            <a:r>
              <a:rPr lang="es-ES" sz="4300" dirty="0"/>
              <a:t>un tiempo para que la congregación medite en el mensaje y responda a la voz de Dios. Por eso el himno apoya el mensaje y llama a la congregación a responder.</a:t>
            </a:r>
            <a:endParaRPr lang="es-ES_tradnl" sz="4300" dirty="0"/>
          </a:p>
          <a:p>
            <a:pPr marL="0" indent="0">
              <a:buNone/>
            </a:pPr>
            <a:r>
              <a:rPr lang="es-ES" sz="4300" dirty="0"/>
              <a:t> </a:t>
            </a:r>
            <a:endParaRPr lang="es-ES_tradnl" sz="4300" dirty="0"/>
          </a:p>
          <a:p>
            <a:endParaRPr lang="es-ES" dirty="0"/>
          </a:p>
        </p:txBody>
      </p:sp>
    </p:spTree>
    <p:extLst>
      <p:ext uri="{BB962C8B-B14F-4D97-AF65-F5344CB8AC3E}">
        <p14:creationId xmlns:p14="http://schemas.microsoft.com/office/powerpoint/2010/main" val="10596981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13598"/>
            <a:ext cx="8229600" cy="5812565"/>
          </a:xfrm>
        </p:spPr>
        <p:txBody>
          <a:bodyPr>
            <a:normAutofit/>
          </a:bodyPr>
          <a:lstStyle/>
          <a:p>
            <a:pPr marL="0" indent="0">
              <a:buNone/>
            </a:pPr>
            <a:r>
              <a:rPr lang="es-ES" sz="3600" b="1" dirty="0"/>
              <a:t>•</a:t>
            </a:r>
            <a:r>
              <a:rPr lang="es-ES" sz="3600" b="1" i="1" dirty="0"/>
              <a:t>Postludio</a:t>
            </a:r>
            <a:r>
              <a:rPr lang="es-ES" sz="3600" b="1" i="1" dirty="0"/>
              <a:t>.</a:t>
            </a:r>
            <a:r>
              <a:rPr lang="es-ES" sz="3600" i="1" dirty="0"/>
              <a:t> </a:t>
            </a:r>
            <a:r>
              <a:rPr lang="es-ES" sz="3600" dirty="0"/>
              <a:t>Es conveniente, después de la oración final y antes de dar la despedida</a:t>
            </a:r>
            <a:r>
              <a:rPr lang="es-ES" sz="3600" dirty="0" smtClean="0"/>
              <a:t>, no haga una oración larga ni bíblica, en el sentido de predicación. Sencillamente despida gracias señor por esta preciosa actividad llévanos con bien. En el nombre de Jesucristo todos están despedidos muchas bendiciones, nos vemos pronto.</a:t>
            </a:r>
          </a:p>
          <a:p>
            <a:pPr marL="0" indent="0">
              <a:buNone/>
            </a:pPr>
            <a:endParaRPr lang="es-ES" sz="3600" dirty="0"/>
          </a:p>
        </p:txBody>
      </p:sp>
    </p:spTree>
    <p:extLst>
      <p:ext uri="{BB962C8B-B14F-4D97-AF65-F5344CB8AC3E}">
        <p14:creationId xmlns:p14="http://schemas.microsoft.com/office/powerpoint/2010/main" val="34922650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normAutofit/>
          </a:bodyPr>
          <a:lstStyle/>
          <a:p>
            <a:r>
              <a:rPr lang="es-ES" sz="4000" dirty="0" smtClean="0"/>
              <a:t>Pueden finalizar con un canto instrumental o apropiado al tema del culto después de la oración de despedida.</a:t>
            </a:r>
            <a:endParaRPr lang="es-ES" sz="4000" dirty="0"/>
          </a:p>
        </p:txBody>
      </p:sp>
    </p:spTree>
    <p:extLst>
      <p:ext uri="{BB962C8B-B14F-4D97-AF65-F5344CB8AC3E}">
        <p14:creationId xmlns:p14="http://schemas.microsoft.com/office/powerpoint/2010/main" val="2663836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MINISTERIOS DE EXCELENCIA </a:t>
            </a:r>
            <a:endParaRPr lang="es-ES" dirty="0"/>
          </a:p>
        </p:txBody>
      </p:sp>
      <p:sp>
        <p:nvSpPr>
          <p:cNvPr id="3" name="Marcador de contenido 2"/>
          <p:cNvSpPr>
            <a:spLocks noGrp="1"/>
          </p:cNvSpPr>
          <p:nvPr>
            <p:ph idx="1"/>
          </p:nvPr>
        </p:nvSpPr>
        <p:spPr/>
        <p:txBody>
          <a:bodyPr>
            <a:normAutofit/>
          </a:bodyPr>
          <a:lstStyle/>
          <a:p>
            <a:r>
              <a:rPr lang="es-ES" sz="4000" dirty="0" smtClean="0"/>
              <a:t>ADORACION Y ALABANZA</a:t>
            </a:r>
          </a:p>
          <a:p>
            <a:r>
              <a:rPr lang="es-ES" sz="4000" dirty="0" smtClean="0"/>
              <a:t>TECNOLOGIA</a:t>
            </a:r>
          </a:p>
          <a:p>
            <a:r>
              <a:rPr lang="es-ES" sz="4000" dirty="0" smtClean="0"/>
              <a:t>SONIDO</a:t>
            </a:r>
          </a:p>
          <a:p>
            <a:r>
              <a:rPr lang="es-ES" sz="4000" dirty="0" smtClean="0"/>
              <a:t>MINISTERIO</a:t>
            </a:r>
            <a:endParaRPr lang="es-ES" sz="4000" dirty="0"/>
          </a:p>
        </p:txBody>
      </p:sp>
    </p:spTree>
    <p:extLst>
      <p:ext uri="{BB962C8B-B14F-4D97-AF65-F5344CB8AC3E}">
        <p14:creationId xmlns:p14="http://schemas.microsoft.com/office/powerpoint/2010/main" val="2729183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66558"/>
            <a:ext cx="8447716" cy="6591442"/>
          </a:xfrm>
        </p:spPr>
        <p:txBody>
          <a:bodyPr>
            <a:normAutofit/>
          </a:bodyPr>
          <a:lstStyle/>
          <a:p>
            <a:pPr marL="0" indent="0">
              <a:buNone/>
            </a:pPr>
            <a:r>
              <a:rPr lang="es-ES" b="1" dirty="0" smtClean="0"/>
              <a:t>LA </a:t>
            </a:r>
            <a:r>
              <a:rPr lang="es-ES" b="1" dirty="0"/>
              <a:t>NECESIDAD DE LA LITURGIA EN LA </a:t>
            </a:r>
            <a:r>
              <a:rPr lang="es-ES" b="1" dirty="0" smtClean="0"/>
              <a:t>IGLESIA</a:t>
            </a:r>
            <a:endParaRPr lang="es-ES_tradnl" dirty="0"/>
          </a:p>
          <a:p>
            <a:pPr marL="0" indent="0">
              <a:buNone/>
            </a:pPr>
            <a:r>
              <a:rPr lang="es-ES" sz="4000" dirty="0"/>
              <a:t>Agradecemos a todos nuestros directores de Adoración y de Alabanza, por el gran avancé que hemos tenido, de los años 80 al presente, creo que nos queda mucho por recorrer y nos vemos en la URGENCIA, de subir al siguiente escalón en nuestra liturgia.</a:t>
            </a:r>
            <a:endParaRPr lang="es-ES_tradnl" sz="4000" dirty="0"/>
          </a:p>
          <a:p>
            <a:endParaRPr lang="es-ES" sz="4000" dirty="0"/>
          </a:p>
        </p:txBody>
      </p:sp>
    </p:spTree>
    <p:extLst>
      <p:ext uri="{BB962C8B-B14F-4D97-AF65-F5344CB8AC3E}">
        <p14:creationId xmlns:p14="http://schemas.microsoft.com/office/powerpoint/2010/main" val="3862776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48797"/>
            <a:ext cx="8229600" cy="6193563"/>
          </a:xfrm>
        </p:spPr>
        <p:txBody>
          <a:bodyPr/>
          <a:lstStyle/>
          <a:p>
            <a:r>
              <a:rPr lang="es-ES" sz="4400" dirty="0"/>
              <a:t>Hemos adoptado las alabanzas de Adoración, que no eran comunes, en nuestros cultos, en los años 1914 – 1980  predominaba mucho la </a:t>
            </a:r>
            <a:r>
              <a:rPr lang="es-ES" sz="4400" dirty="0" err="1"/>
              <a:t>himnología</a:t>
            </a:r>
            <a:r>
              <a:rPr lang="es-ES" sz="4400" dirty="0"/>
              <a:t>, </a:t>
            </a:r>
            <a:r>
              <a:rPr lang="es-ES" sz="4400" dirty="0" err="1"/>
              <a:t>evangelistica</a:t>
            </a:r>
            <a:r>
              <a:rPr lang="es-ES" sz="4400" dirty="0"/>
              <a:t> doctrinal y pentecostal.</a:t>
            </a:r>
            <a:endParaRPr lang="es-ES_tradnl" sz="4400" dirty="0"/>
          </a:p>
          <a:p>
            <a:endParaRPr lang="es-ES" dirty="0"/>
          </a:p>
        </p:txBody>
      </p:sp>
    </p:spTree>
    <p:extLst>
      <p:ext uri="{BB962C8B-B14F-4D97-AF65-F5344CB8AC3E}">
        <p14:creationId xmlns:p14="http://schemas.microsoft.com/office/powerpoint/2010/main" val="63006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sz="4400" dirty="0"/>
              <a:t>Hoy nos encontramos con un </a:t>
            </a:r>
            <a:r>
              <a:rPr lang="es-ES" sz="4400" u="sng" dirty="0"/>
              <a:t>extremismo</a:t>
            </a:r>
            <a:r>
              <a:rPr lang="es-ES" sz="4400" dirty="0"/>
              <a:t> y </a:t>
            </a:r>
            <a:r>
              <a:rPr lang="es-ES" sz="4400" u="sng" dirty="0"/>
              <a:t>monotonía</a:t>
            </a:r>
            <a:r>
              <a:rPr lang="es-ES" sz="4400" dirty="0"/>
              <a:t> en nuestros cultos de adoración y alabanza, casi en la mayoría de nuestras iglesias del Nombre de Jesucristo.   </a:t>
            </a:r>
            <a:endParaRPr lang="es-ES_tradnl" sz="4400" dirty="0"/>
          </a:p>
          <a:p>
            <a:endParaRPr lang="es-ES" sz="4400" dirty="0"/>
          </a:p>
        </p:txBody>
      </p:sp>
    </p:spTree>
    <p:extLst>
      <p:ext uri="{BB962C8B-B14F-4D97-AF65-F5344CB8AC3E}">
        <p14:creationId xmlns:p14="http://schemas.microsoft.com/office/powerpoint/2010/main" val="2283928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76318"/>
            <a:ext cx="8229600" cy="5749845"/>
          </a:xfrm>
        </p:spPr>
        <p:txBody>
          <a:bodyPr>
            <a:noAutofit/>
          </a:bodyPr>
          <a:lstStyle/>
          <a:p>
            <a:r>
              <a:rPr lang="es-ES" sz="4400" dirty="0"/>
              <a:t>El propósito de estas conferencias es, ver cuales cosas nos están afectando, para poder desarrollar un mejor ambiente en nuestros cultos.  </a:t>
            </a:r>
            <a:endParaRPr lang="es-ES_tradnl" sz="4400" dirty="0"/>
          </a:p>
          <a:p>
            <a:r>
              <a:rPr lang="es-ES" sz="4400" dirty="0"/>
              <a:t>Para eso, veamos a grandes rasgos, varias cosas que tenemos que mejorar.</a:t>
            </a:r>
            <a:endParaRPr lang="es-ES_tradnl" sz="4400" dirty="0"/>
          </a:p>
          <a:p>
            <a:endParaRPr lang="es-ES" sz="4400" dirty="0"/>
          </a:p>
        </p:txBody>
      </p:sp>
    </p:spTree>
    <p:extLst>
      <p:ext uri="{BB962C8B-B14F-4D97-AF65-F5344CB8AC3E}">
        <p14:creationId xmlns:p14="http://schemas.microsoft.com/office/powerpoint/2010/main" val="1047890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29278"/>
            <a:ext cx="8229600" cy="6303323"/>
          </a:xfrm>
        </p:spPr>
        <p:txBody>
          <a:bodyPr>
            <a:noAutofit/>
          </a:bodyPr>
          <a:lstStyle/>
          <a:p>
            <a:r>
              <a:rPr lang="es-ES" sz="4000" dirty="0"/>
              <a:t>El pastor o el Director de A/A/  no tiene un plan de liturgia uniforme y </a:t>
            </a:r>
            <a:r>
              <a:rPr lang="es-ES" sz="4000" dirty="0" smtClean="0"/>
              <a:t>creativa.</a:t>
            </a:r>
            <a:r>
              <a:rPr lang="es-ES_tradnl" sz="4000" dirty="0" smtClean="0"/>
              <a:t> </a:t>
            </a:r>
            <a:r>
              <a:rPr lang="es-ES" sz="4000" dirty="0" smtClean="0"/>
              <a:t>Llego </a:t>
            </a:r>
            <a:r>
              <a:rPr lang="es-ES" sz="4000" dirty="0"/>
              <a:t>a una iglesia y los músicos como no hay un plan, ellos tocan lo que les gusta y lo que saben, le pregunto al pastor ¿tiene un tema en especial que gusta que predique? me contesta no, lo que el señor le ponga en el corazón, así que predico el mensaje,</a:t>
            </a:r>
            <a:r>
              <a:rPr lang="es-ES_tradnl" sz="4000" dirty="0" smtClean="0">
                <a:effectLst/>
              </a:rPr>
              <a:t> </a:t>
            </a:r>
            <a:endParaRPr lang="es-ES" sz="4000" dirty="0"/>
          </a:p>
        </p:txBody>
      </p:sp>
    </p:spTree>
    <p:extLst>
      <p:ext uri="{BB962C8B-B14F-4D97-AF65-F5344CB8AC3E}">
        <p14:creationId xmlns:p14="http://schemas.microsoft.com/office/powerpoint/2010/main" val="14278128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TotalTime>
  <Words>2160</Words>
  <Application>Microsoft Macintosh PowerPoint</Application>
  <PresentationFormat>Presentación en pantalla (4:3)</PresentationFormat>
  <Paragraphs>137</Paragraphs>
  <Slides>46</Slides>
  <Notes>0</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MINISTERIOS DE EXCELENCIA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12</cp:revision>
  <dcterms:created xsi:type="dcterms:W3CDTF">2023-09-21T21:26:54Z</dcterms:created>
  <dcterms:modified xsi:type="dcterms:W3CDTF">2023-09-21T22:39:10Z</dcterms:modified>
</cp:coreProperties>
</file>